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FE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24" autoAdjust="0"/>
    <p:restoredTop sz="92077" autoAdjust="0"/>
  </p:normalViewPr>
  <p:slideViewPr>
    <p:cSldViewPr>
      <p:cViewPr varScale="1">
        <p:scale>
          <a:sx n="92" d="100"/>
          <a:sy n="92" d="100"/>
        </p:scale>
        <p:origin x="1382" y="72"/>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2934" y="-96"/>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C734BB58-5437-48D0-B9FA-A0E6D41639A2}" type="datetimeFigureOut">
              <a:rPr kumimoji="1" lang="ja-JP" altLang="en-US" smtClean="0"/>
              <a:t>2020/3/17</a:t>
            </a:fld>
            <a:endParaRPr kumimoji="1" lang="ja-JP" altLang="en-US"/>
          </a:p>
        </p:txBody>
      </p:sp>
      <p:sp>
        <p:nvSpPr>
          <p:cNvPr id="4" name="スライド イメージ プレースホルダー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62938FF-8E6B-4B07-A8D7-9A89C5CA683C}" type="slidenum">
              <a:rPr kumimoji="1" lang="ja-JP" altLang="en-US" smtClean="0"/>
              <a:t>‹#›</a:t>
            </a:fld>
            <a:endParaRPr kumimoji="1" lang="ja-JP" altLang="en-US"/>
          </a:p>
        </p:txBody>
      </p:sp>
    </p:spTree>
    <p:extLst>
      <p:ext uri="{BB962C8B-B14F-4D97-AF65-F5344CB8AC3E}">
        <p14:creationId xmlns:p14="http://schemas.microsoft.com/office/powerpoint/2010/main" val="40079784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p:spPr>
        <p:txBody>
          <a:bodyPr/>
          <a:lstStyle/>
          <a:p>
            <a:pPr eaLnBrk="1" hangingPunct="1"/>
            <a:endParaRPr lang="ja-JP" altLang="ja-JP"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2020/3/17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2020/3/17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2020/3/17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2020/3/17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2020/3/17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2020/3/17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2020/3/17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2020/3/17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2020/3/17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2020/3/17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2020/3/17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2020/3/17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9604" y="1188141"/>
            <a:ext cx="9078900" cy="566986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dirty="0"/>
          </a:p>
        </p:txBody>
      </p:sp>
      <p:sp>
        <p:nvSpPr>
          <p:cNvPr id="55" name="テキスト ボックス 54"/>
          <p:cNvSpPr txBox="1"/>
          <p:nvPr/>
        </p:nvSpPr>
        <p:spPr>
          <a:xfrm>
            <a:off x="258463" y="1628800"/>
            <a:ext cx="4407666" cy="523220"/>
          </a:xfrm>
          <a:prstGeom prst="rect">
            <a:avLst/>
          </a:prstGeom>
          <a:noFill/>
        </p:spPr>
        <p:txBody>
          <a:bodyPr wrap="square" rtlCol="0">
            <a:spAutoFit/>
          </a:body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令和２年度　全</a:t>
            </a:r>
            <a:r>
              <a:rPr lang="ja-JP" altLang="en-US" sz="1400" b="1" dirty="0" smtClean="0">
                <a:latin typeface="Calibri" panose="020F0502020204030204" pitchFamily="34" charset="0"/>
                <a:ea typeface="Meiryo UI" panose="020B0604030504040204" pitchFamily="50" charset="-128"/>
                <a:cs typeface="Calibri" panose="020F0502020204030204" pitchFamily="34" charset="0"/>
              </a:rPr>
              <a:t>１３</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メニュー</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u="sng"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うち新規５メニュー</a:t>
            </a:r>
            <a:r>
              <a:rPr lang="ja-JP" altLang="en-US" sz="1400" b="1"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b="1"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2">
            <a:extLst/>
          </p:cNvPr>
          <p:cNvSpPr txBox="1">
            <a:spLocks noChangeArrowheads="1"/>
          </p:cNvSpPr>
          <p:nvPr/>
        </p:nvSpPr>
        <p:spPr bwMode="auto">
          <a:xfrm>
            <a:off x="1088456" y="-11823"/>
            <a:ext cx="6824663"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rtl="0" eaLnBrk="0" fontAlgn="base" hangingPunct="0">
              <a:spcBef>
                <a:spcPct val="0"/>
              </a:spcBef>
              <a:spcAft>
                <a:spcPct val="0"/>
              </a:spcAft>
              <a:defRPr kumimoji="1" sz="4200">
                <a:solidFill>
                  <a:schemeClr val="tx2"/>
                </a:solidFill>
                <a:latin typeface="+mj-lt"/>
                <a:ea typeface="+mj-ea"/>
                <a:cs typeface="+mj-cs"/>
              </a:defRPr>
            </a:lvl1pPr>
            <a:lvl2pPr algn="l" rtl="0" eaLnBrk="0" fontAlgn="base" hangingPunct="0">
              <a:spcBef>
                <a:spcPct val="0"/>
              </a:spcBef>
              <a:spcAft>
                <a:spcPct val="0"/>
              </a:spcAft>
              <a:defRPr kumimoji="1" sz="4200">
                <a:solidFill>
                  <a:schemeClr val="tx2"/>
                </a:solidFill>
                <a:latin typeface="Calibri" pitchFamily="34" charset="0"/>
                <a:ea typeface="ＭＳ Ｐゴシック" pitchFamily="50" charset="-128"/>
              </a:defRPr>
            </a:lvl2pPr>
            <a:lvl3pPr algn="l" rtl="0" eaLnBrk="0" fontAlgn="base" hangingPunct="0">
              <a:spcBef>
                <a:spcPct val="0"/>
              </a:spcBef>
              <a:spcAft>
                <a:spcPct val="0"/>
              </a:spcAft>
              <a:defRPr kumimoji="1" sz="4200">
                <a:solidFill>
                  <a:schemeClr val="tx2"/>
                </a:solidFill>
                <a:latin typeface="Calibri" pitchFamily="34" charset="0"/>
                <a:ea typeface="ＭＳ Ｐゴシック" pitchFamily="50" charset="-128"/>
              </a:defRPr>
            </a:lvl3pPr>
            <a:lvl4pPr algn="l" rtl="0" eaLnBrk="0" fontAlgn="base" hangingPunct="0">
              <a:spcBef>
                <a:spcPct val="0"/>
              </a:spcBef>
              <a:spcAft>
                <a:spcPct val="0"/>
              </a:spcAft>
              <a:defRPr kumimoji="1" sz="4200">
                <a:solidFill>
                  <a:schemeClr val="tx2"/>
                </a:solidFill>
                <a:latin typeface="Calibri" pitchFamily="34" charset="0"/>
                <a:ea typeface="ＭＳ Ｐゴシック" pitchFamily="50" charset="-128"/>
              </a:defRPr>
            </a:lvl4pPr>
            <a:lvl5pPr algn="l" rtl="0" eaLnBrk="0" fontAlgn="base" hangingPunct="0">
              <a:spcBef>
                <a:spcPct val="0"/>
              </a:spcBef>
              <a:spcAft>
                <a:spcPct val="0"/>
              </a:spcAft>
              <a:defRPr kumimoji="1" sz="4200">
                <a:solidFill>
                  <a:schemeClr val="tx2"/>
                </a:solidFill>
                <a:latin typeface="Calibri" pitchFamily="34" charset="0"/>
                <a:ea typeface="ＭＳ Ｐゴシック" pitchFamily="50" charset="-128"/>
              </a:defRPr>
            </a:lvl5pPr>
            <a:lvl6pPr marL="457200" algn="l" rtl="0" fontAlgn="base">
              <a:spcBef>
                <a:spcPct val="0"/>
              </a:spcBef>
              <a:spcAft>
                <a:spcPct val="0"/>
              </a:spcAft>
              <a:defRPr kumimoji="1" sz="4200">
                <a:solidFill>
                  <a:schemeClr val="tx2"/>
                </a:solidFill>
                <a:latin typeface="Garamond" pitchFamily="18" charset="0"/>
                <a:ea typeface="ＭＳ Ｐゴシック" pitchFamily="50" charset="-128"/>
              </a:defRPr>
            </a:lvl6pPr>
            <a:lvl7pPr marL="914400" algn="l" rtl="0" fontAlgn="base">
              <a:spcBef>
                <a:spcPct val="0"/>
              </a:spcBef>
              <a:spcAft>
                <a:spcPct val="0"/>
              </a:spcAft>
              <a:defRPr kumimoji="1" sz="4200">
                <a:solidFill>
                  <a:schemeClr val="tx2"/>
                </a:solidFill>
                <a:latin typeface="Garamond" pitchFamily="18" charset="0"/>
                <a:ea typeface="ＭＳ Ｐゴシック" pitchFamily="50" charset="-128"/>
              </a:defRPr>
            </a:lvl7pPr>
            <a:lvl8pPr marL="1371600" algn="l" rtl="0" fontAlgn="base">
              <a:spcBef>
                <a:spcPct val="0"/>
              </a:spcBef>
              <a:spcAft>
                <a:spcPct val="0"/>
              </a:spcAft>
              <a:defRPr kumimoji="1" sz="4200">
                <a:solidFill>
                  <a:schemeClr val="tx2"/>
                </a:solidFill>
                <a:latin typeface="Garamond" pitchFamily="18" charset="0"/>
                <a:ea typeface="ＭＳ Ｐゴシック" pitchFamily="50" charset="-128"/>
              </a:defRPr>
            </a:lvl8pPr>
            <a:lvl9pPr marL="1828800" algn="l" rtl="0" fontAlgn="base">
              <a:spcBef>
                <a:spcPct val="0"/>
              </a:spcBef>
              <a:spcAft>
                <a:spcPct val="0"/>
              </a:spcAft>
              <a:defRPr kumimoji="1" sz="4200">
                <a:solidFill>
                  <a:schemeClr val="tx2"/>
                </a:solidFill>
                <a:latin typeface="Garamond" pitchFamily="18" charset="0"/>
                <a:ea typeface="ＭＳ Ｐゴシック" pitchFamily="50" charset="-128"/>
              </a:defRPr>
            </a:lvl9pPr>
          </a:lstStyle>
          <a:p>
            <a:pPr algn="ctr" eaLnBrk="1" hangingPunct="1">
              <a:defRPr/>
            </a:pPr>
            <a:r>
              <a:rPr lang="ja-JP" altLang="en-US" sz="1400" kern="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区</a:t>
            </a:r>
            <a:r>
              <a:rPr lang="ja-JP" altLang="en-US" sz="1400" kern="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市町村介護人材緊急確保対策事業について</a:t>
            </a:r>
            <a:endParaRPr lang="en-US" altLang="ja-JP" sz="1400" kern="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 name="直線コネクタ 11">
            <a:extLst/>
          </p:cNvPr>
          <p:cNvCxnSpPr/>
          <p:nvPr/>
        </p:nvCxnSpPr>
        <p:spPr>
          <a:xfrm>
            <a:off x="91916" y="332656"/>
            <a:ext cx="8856663" cy="0"/>
          </a:xfrm>
          <a:prstGeom prst="line">
            <a:avLst/>
          </a:prstGeom>
          <a:ln w="69850" cmpd="thickThin">
            <a:solidFill>
              <a:schemeClr val="accent1"/>
            </a:solidFill>
          </a:ln>
        </p:spPr>
        <p:style>
          <a:lnRef idx="1">
            <a:schemeClr val="accent2"/>
          </a:lnRef>
          <a:fillRef idx="0">
            <a:schemeClr val="accent2"/>
          </a:fillRef>
          <a:effectRef idx="0">
            <a:schemeClr val="accent2"/>
          </a:effectRef>
          <a:fontRef idx="minor">
            <a:schemeClr val="tx1"/>
          </a:fontRef>
        </p:style>
      </p:cxnSp>
      <p:sp>
        <p:nvSpPr>
          <p:cNvPr id="14" name="角丸四角形 13">
            <a:extLst/>
          </p:cNvPr>
          <p:cNvSpPr/>
          <p:nvPr/>
        </p:nvSpPr>
        <p:spPr>
          <a:xfrm>
            <a:off x="1747790" y="415918"/>
            <a:ext cx="7177550" cy="318219"/>
          </a:xfrm>
          <a:prstGeom prst="roundRect">
            <a:avLst/>
          </a:prstGeom>
          <a:ln w="19050">
            <a:solidFill>
              <a:schemeClr val="accent2">
                <a:lumMod val="50000"/>
              </a:schemeClr>
            </a:solidFill>
          </a:ln>
        </p:spPr>
        <p:style>
          <a:lnRef idx="2">
            <a:schemeClr val="accent6"/>
          </a:lnRef>
          <a:fillRef idx="1">
            <a:schemeClr val="lt1"/>
          </a:fillRef>
          <a:effectRef idx="0">
            <a:schemeClr val="accent6"/>
          </a:effectRef>
          <a:fontRef idx="minor">
            <a:schemeClr val="dk1"/>
          </a:fontRef>
        </p:style>
        <p:txBody>
          <a:bodyPr anchor="ctr"/>
          <a:lstStyle/>
          <a:p>
            <a:pPr eaLnBrk="1" hangingPunct="1">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区</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市町村が取り組む介護人材対策への支援を行い、地域社会を支える介護人材の確保・定着・育成を図る。</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角丸四角形 1"/>
          <p:cNvSpPr/>
          <p:nvPr/>
        </p:nvSpPr>
        <p:spPr>
          <a:xfrm>
            <a:off x="102539" y="421959"/>
            <a:ext cx="1249121" cy="28803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目　的</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Rectangle 2">
            <a:extLst/>
          </p:cNvPr>
          <p:cNvSpPr txBox="1">
            <a:spLocks noChangeArrowheads="1"/>
          </p:cNvSpPr>
          <p:nvPr/>
        </p:nvSpPr>
        <p:spPr bwMode="auto">
          <a:xfrm>
            <a:off x="1735183" y="813490"/>
            <a:ext cx="1528066"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rtl="0" eaLnBrk="0" fontAlgn="base" hangingPunct="0">
              <a:spcBef>
                <a:spcPct val="0"/>
              </a:spcBef>
              <a:spcAft>
                <a:spcPct val="0"/>
              </a:spcAft>
              <a:defRPr kumimoji="1" sz="4200">
                <a:solidFill>
                  <a:schemeClr val="tx2"/>
                </a:solidFill>
                <a:latin typeface="+mj-lt"/>
                <a:ea typeface="+mj-ea"/>
                <a:cs typeface="+mj-cs"/>
              </a:defRPr>
            </a:lvl1pPr>
            <a:lvl2pPr algn="l" rtl="0" eaLnBrk="0" fontAlgn="base" hangingPunct="0">
              <a:spcBef>
                <a:spcPct val="0"/>
              </a:spcBef>
              <a:spcAft>
                <a:spcPct val="0"/>
              </a:spcAft>
              <a:defRPr kumimoji="1" sz="4200">
                <a:solidFill>
                  <a:schemeClr val="tx2"/>
                </a:solidFill>
                <a:latin typeface="Calibri" pitchFamily="34" charset="0"/>
                <a:ea typeface="ＭＳ Ｐゴシック" pitchFamily="50" charset="-128"/>
              </a:defRPr>
            </a:lvl2pPr>
            <a:lvl3pPr algn="l" rtl="0" eaLnBrk="0" fontAlgn="base" hangingPunct="0">
              <a:spcBef>
                <a:spcPct val="0"/>
              </a:spcBef>
              <a:spcAft>
                <a:spcPct val="0"/>
              </a:spcAft>
              <a:defRPr kumimoji="1" sz="4200">
                <a:solidFill>
                  <a:schemeClr val="tx2"/>
                </a:solidFill>
                <a:latin typeface="Calibri" pitchFamily="34" charset="0"/>
                <a:ea typeface="ＭＳ Ｐゴシック" pitchFamily="50" charset="-128"/>
              </a:defRPr>
            </a:lvl3pPr>
            <a:lvl4pPr algn="l" rtl="0" eaLnBrk="0" fontAlgn="base" hangingPunct="0">
              <a:spcBef>
                <a:spcPct val="0"/>
              </a:spcBef>
              <a:spcAft>
                <a:spcPct val="0"/>
              </a:spcAft>
              <a:defRPr kumimoji="1" sz="4200">
                <a:solidFill>
                  <a:schemeClr val="tx2"/>
                </a:solidFill>
                <a:latin typeface="Calibri" pitchFamily="34" charset="0"/>
                <a:ea typeface="ＭＳ Ｐゴシック" pitchFamily="50" charset="-128"/>
              </a:defRPr>
            </a:lvl4pPr>
            <a:lvl5pPr algn="l" rtl="0" eaLnBrk="0" fontAlgn="base" hangingPunct="0">
              <a:spcBef>
                <a:spcPct val="0"/>
              </a:spcBef>
              <a:spcAft>
                <a:spcPct val="0"/>
              </a:spcAft>
              <a:defRPr kumimoji="1" sz="4200">
                <a:solidFill>
                  <a:schemeClr val="tx2"/>
                </a:solidFill>
                <a:latin typeface="Calibri" pitchFamily="34" charset="0"/>
                <a:ea typeface="ＭＳ Ｐゴシック" pitchFamily="50" charset="-128"/>
              </a:defRPr>
            </a:lvl5pPr>
            <a:lvl6pPr marL="457200" algn="l" rtl="0" fontAlgn="base">
              <a:spcBef>
                <a:spcPct val="0"/>
              </a:spcBef>
              <a:spcAft>
                <a:spcPct val="0"/>
              </a:spcAft>
              <a:defRPr kumimoji="1" sz="4200">
                <a:solidFill>
                  <a:schemeClr val="tx2"/>
                </a:solidFill>
                <a:latin typeface="Garamond" pitchFamily="18" charset="0"/>
                <a:ea typeface="ＭＳ Ｐゴシック" pitchFamily="50" charset="-128"/>
              </a:defRPr>
            </a:lvl6pPr>
            <a:lvl7pPr marL="914400" algn="l" rtl="0" fontAlgn="base">
              <a:spcBef>
                <a:spcPct val="0"/>
              </a:spcBef>
              <a:spcAft>
                <a:spcPct val="0"/>
              </a:spcAft>
              <a:defRPr kumimoji="1" sz="4200">
                <a:solidFill>
                  <a:schemeClr val="tx2"/>
                </a:solidFill>
                <a:latin typeface="Garamond" pitchFamily="18" charset="0"/>
                <a:ea typeface="ＭＳ Ｐゴシック" pitchFamily="50" charset="-128"/>
              </a:defRPr>
            </a:lvl7pPr>
            <a:lvl8pPr marL="1371600" algn="l" rtl="0" fontAlgn="base">
              <a:spcBef>
                <a:spcPct val="0"/>
              </a:spcBef>
              <a:spcAft>
                <a:spcPct val="0"/>
              </a:spcAft>
              <a:defRPr kumimoji="1" sz="4200">
                <a:solidFill>
                  <a:schemeClr val="tx2"/>
                </a:solidFill>
                <a:latin typeface="Garamond" pitchFamily="18" charset="0"/>
                <a:ea typeface="ＭＳ Ｐゴシック" pitchFamily="50" charset="-128"/>
              </a:defRPr>
            </a:lvl8pPr>
            <a:lvl9pPr marL="1828800" algn="l" rtl="0" fontAlgn="base">
              <a:spcBef>
                <a:spcPct val="0"/>
              </a:spcBef>
              <a:spcAft>
                <a:spcPct val="0"/>
              </a:spcAft>
              <a:defRPr kumimoji="1" sz="4200">
                <a:solidFill>
                  <a:schemeClr val="tx2"/>
                </a:solidFill>
                <a:latin typeface="Garamond" pitchFamily="18" charset="0"/>
                <a:ea typeface="ＭＳ Ｐゴシック" pitchFamily="50" charset="-128"/>
              </a:defRPr>
            </a:lvl9pPr>
          </a:lstStyle>
          <a:p>
            <a:pPr eaLnBrk="1" hangingPunct="1">
              <a:defRPr/>
            </a:pPr>
            <a:r>
              <a:rPr lang="en-US" altLang="ja-JP" sz="1400" kern="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310,000,000</a:t>
            </a:r>
            <a:r>
              <a:rPr lang="ja-JP" altLang="en-US" sz="1400" kern="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円</a:t>
            </a:r>
            <a:endParaRPr lang="en-US" altLang="ja-JP" sz="1400" kern="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4551479" y="1544144"/>
            <a:ext cx="4320000" cy="792000"/>
          </a:xfrm>
          <a:prstGeom prst="rect">
            <a:avLst/>
          </a:prstGeom>
          <a:solidFill>
            <a:schemeClr val="bg1"/>
          </a:solidFill>
          <a:ln w="12700"/>
        </p:spPr>
        <p:style>
          <a:lnRef idx="2">
            <a:schemeClr val="accent4"/>
          </a:lnRef>
          <a:fillRef idx="1">
            <a:schemeClr val="lt1"/>
          </a:fillRef>
          <a:effectRef idx="0">
            <a:schemeClr val="accent4"/>
          </a:effectRef>
          <a:fontRef idx="minor">
            <a:schemeClr val="dk1"/>
          </a:fontRef>
        </p:style>
        <p:txBody>
          <a:bodyPr wrap="square" rtlCol="0">
            <a:spAutoFit/>
          </a:bodyPr>
          <a:lstStyle/>
          <a:p>
            <a:r>
              <a:rPr lang="ja-JP" altLang="en-US" sz="1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介護未経験者に対する研修支援事業</a:t>
            </a:r>
            <a:endParaRPr kumimoji="1" lang="en-US" altLang="ja-JP" sz="10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9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u"/>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初任者</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研修や実務者研修に</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対する受講料等</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補助</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u"/>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介護</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未経験者が介護に関する基本的な知識・技術を習得するための研修の実施</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u"/>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介護福祉士資格取得のために要する経費等補助</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9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テキスト ボックス 39"/>
          <p:cNvSpPr txBox="1"/>
          <p:nvPr/>
        </p:nvSpPr>
        <p:spPr>
          <a:xfrm>
            <a:off x="4551479" y="2376399"/>
            <a:ext cx="4320000" cy="576000"/>
          </a:xfrm>
          <a:prstGeom prst="rect">
            <a:avLst/>
          </a:prstGeom>
          <a:solidFill>
            <a:schemeClr val="bg1"/>
          </a:solidFill>
          <a:ln w="12700"/>
        </p:spPr>
        <p:style>
          <a:lnRef idx="2">
            <a:schemeClr val="accent4"/>
          </a:lnRef>
          <a:fillRef idx="1">
            <a:schemeClr val="lt1"/>
          </a:fillRef>
          <a:effectRef idx="0">
            <a:schemeClr val="accent4"/>
          </a:effectRef>
          <a:fontRef idx="minor">
            <a:schemeClr val="dk1"/>
          </a:fontRef>
        </p:style>
        <p:txBody>
          <a:bodyPr wrap="square" rtlCol="0">
            <a:spAutoFit/>
          </a:bodyPr>
          <a:lstStyle/>
          <a:p>
            <a:r>
              <a:rPr kumimoji="1" lang="ja-JP" altLang="en-US" sz="10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）認知症ケアに携わる人材の育成のための研修事業</a:t>
            </a:r>
            <a:endParaRPr kumimoji="1" lang="en-US" altLang="ja-JP" sz="10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9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介護</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職員が認知症介護の知識や技術を習得するための</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研修の実施</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テキスト ボックス 40"/>
          <p:cNvSpPr txBox="1"/>
          <p:nvPr/>
        </p:nvSpPr>
        <p:spPr>
          <a:xfrm>
            <a:off x="186836" y="3131477"/>
            <a:ext cx="4320000" cy="576000"/>
          </a:xfrm>
          <a:prstGeom prst="rect">
            <a:avLst/>
          </a:prstGeom>
          <a:solidFill>
            <a:schemeClr val="bg1"/>
          </a:solidFill>
          <a:ln w="12700"/>
        </p:spPr>
        <p:style>
          <a:lnRef idx="2">
            <a:schemeClr val="accent4"/>
          </a:lnRef>
          <a:fillRef idx="1">
            <a:schemeClr val="lt1"/>
          </a:fillRef>
          <a:effectRef idx="0">
            <a:schemeClr val="accent4"/>
          </a:effectRef>
          <a:fontRef idx="minor">
            <a:schemeClr val="dk1"/>
          </a:fontRef>
        </p:style>
        <p:txBody>
          <a:bodyPr wrap="square" rtlCol="0">
            <a:spAutoFit/>
          </a:bodyPr>
          <a:lstStyle/>
          <a:p>
            <a:r>
              <a:rPr lang="ja-JP" altLang="en-US" sz="1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介護福祉士養成課程に係る介護実習支援事業</a:t>
            </a:r>
            <a:endParaRPr kumimoji="1" lang="en-US" altLang="ja-JP" sz="10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9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介護実習受入施設・事業所に対し、介護実習の円滑化のための経費</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等補助</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テキスト ボックス 41"/>
          <p:cNvSpPr txBox="1"/>
          <p:nvPr/>
        </p:nvSpPr>
        <p:spPr>
          <a:xfrm>
            <a:off x="4551479" y="3002517"/>
            <a:ext cx="4320000" cy="800219"/>
          </a:xfrm>
          <a:prstGeom prst="rect">
            <a:avLst/>
          </a:prstGeom>
          <a:solidFill>
            <a:schemeClr val="bg1"/>
          </a:solidFill>
          <a:ln w="12700"/>
        </p:spPr>
        <p:style>
          <a:lnRef idx="2">
            <a:schemeClr val="accent4"/>
          </a:lnRef>
          <a:fillRef idx="1">
            <a:schemeClr val="lt1"/>
          </a:fillRef>
          <a:effectRef idx="0">
            <a:schemeClr val="accent4"/>
          </a:effectRef>
          <a:fontRef idx="minor">
            <a:schemeClr val="dk1"/>
          </a:fontRef>
        </p:style>
        <p:txBody>
          <a:bodyPr wrap="square" rtlCol="0">
            <a:spAutoFit/>
          </a:bodyPr>
          <a:lstStyle/>
          <a:p>
            <a:r>
              <a:rPr lang="ja-JP" altLang="en-US" sz="1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5</a:t>
            </a:r>
            <a:r>
              <a:rPr lang="ja-JP" altLang="en-US" sz="1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管理者等に対する雇用管理改善方策普及・促進事業</a:t>
            </a:r>
            <a:endParaRPr lang="en-US" altLang="ja-JP" sz="10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9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管理者</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等における雇用</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管理改善の取組みを促進するための説明会の開催</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女性が働き続けることのできる職場づくりのための相談やコンサルティング経費</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等の補助</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介護事業者による事業協同組合設立への</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支援</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テキスト ボックス 26"/>
          <p:cNvSpPr txBox="1"/>
          <p:nvPr/>
        </p:nvSpPr>
        <p:spPr>
          <a:xfrm>
            <a:off x="187649" y="3752537"/>
            <a:ext cx="4320000" cy="648000"/>
          </a:xfrm>
          <a:prstGeom prst="rect">
            <a:avLst/>
          </a:prstGeom>
          <a:solidFill>
            <a:schemeClr val="bg1"/>
          </a:solidFill>
          <a:ln w="12700"/>
        </p:spPr>
        <p:style>
          <a:lnRef idx="2">
            <a:schemeClr val="accent4"/>
          </a:lnRef>
          <a:fillRef idx="1">
            <a:schemeClr val="lt1"/>
          </a:fillRef>
          <a:effectRef idx="0">
            <a:schemeClr val="accent4"/>
          </a:effectRef>
          <a:fontRef idx="minor">
            <a:schemeClr val="dk1"/>
          </a:fontRef>
        </p:style>
        <p:txBody>
          <a:bodyPr wrap="square" rtlCol="0">
            <a:spAutoFit/>
          </a:bodyPr>
          <a:lstStyle/>
          <a:p>
            <a:r>
              <a:rPr lang="ja-JP" altLang="en-US" sz="1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6</a:t>
            </a:r>
            <a:r>
              <a:rPr lang="ja-JP" altLang="en-US" sz="1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新人介護職員に対するエルダー、メンター制度等導入支援事業</a:t>
            </a:r>
            <a:endParaRPr lang="en-US" altLang="ja-JP" sz="10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9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新人職員に対する定着支援のためのエルダー、メンター制度等を整備する介護事業者に対して、制度構築につなげるための</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研修</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テキスト ボックス 27"/>
          <p:cNvSpPr txBox="1"/>
          <p:nvPr/>
        </p:nvSpPr>
        <p:spPr>
          <a:xfrm>
            <a:off x="4552086" y="3839769"/>
            <a:ext cx="4320000" cy="648000"/>
          </a:xfrm>
          <a:prstGeom prst="rect">
            <a:avLst/>
          </a:prstGeom>
          <a:solidFill>
            <a:schemeClr val="bg1"/>
          </a:solidFill>
          <a:ln w="12700"/>
        </p:spPr>
        <p:style>
          <a:lnRef idx="2">
            <a:schemeClr val="accent4"/>
          </a:lnRef>
          <a:fillRef idx="1">
            <a:schemeClr val="lt1"/>
          </a:fillRef>
          <a:effectRef idx="0">
            <a:schemeClr val="accent4"/>
          </a:effectRef>
          <a:fontRef idx="minor">
            <a:schemeClr val="dk1"/>
          </a:fontRef>
        </p:style>
        <p:txBody>
          <a:bodyPr wrap="square" rtlCol="0">
            <a:spAutoFit/>
          </a:bodyPr>
          <a:lstStyle/>
          <a:p>
            <a:r>
              <a:rPr lang="ja-JP" altLang="en-US" sz="1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7</a:t>
            </a:r>
            <a:r>
              <a:rPr lang="ja-JP" altLang="en-US" sz="1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離職した介護人材のニーズ把握のための実態調査事業</a:t>
            </a:r>
            <a:endParaRPr lang="en-US" altLang="ja-JP" sz="10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9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離職した介護職員を対象に、離職理由等の実態把握のための</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調査の実施</a:t>
            </a:r>
            <a:endParaRPr kumimoji="1" lang="en-US" altLang="ja-JP" sz="9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テキスト ボックス 35"/>
          <p:cNvSpPr txBox="1"/>
          <p:nvPr/>
        </p:nvSpPr>
        <p:spPr>
          <a:xfrm>
            <a:off x="187649" y="4445597"/>
            <a:ext cx="4320000" cy="792000"/>
          </a:xfrm>
          <a:prstGeom prst="rect">
            <a:avLst/>
          </a:prstGeom>
          <a:solidFill>
            <a:schemeClr val="bg1"/>
          </a:solidFill>
          <a:ln w="12700"/>
        </p:spPr>
        <p:style>
          <a:lnRef idx="2">
            <a:schemeClr val="accent4"/>
          </a:lnRef>
          <a:fillRef idx="1">
            <a:schemeClr val="lt1"/>
          </a:fillRef>
          <a:effectRef idx="0">
            <a:schemeClr val="accent4"/>
          </a:effectRef>
          <a:fontRef idx="minor">
            <a:schemeClr val="dk1"/>
          </a:fontRef>
        </p:style>
        <p:txBody>
          <a:bodyPr wrap="square" rtlCol="0">
            <a:spAutoFit/>
          </a:bodyPr>
          <a:lstStyle/>
          <a:p>
            <a:r>
              <a:rPr lang="ja-JP" altLang="en-US" sz="1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8</a:t>
            </a:r>
            <a:r>
              <a:rPr lang="ja-JP" altLang="en-US" sz="1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介護に関する入門的研修の実施、生活援助従事者研修の受講支援等</a:t>
            </a:r>
            <a:endParaRPr kumimoji="1" lang="en-US" altLang="ja-JP" sz="10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からマッチングま</a:t>
            </a:r>
            <a:r>
              <a:rPr lang="ja-JP" altLang="en-US" sz="1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で</a:t>
            </a:r>
            <a:r>
              <a:rPr lang="ja-JP" altLang="en-US" sz="10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の一体的支援事業</a:t>
            </a:r>
            <a:endParaRPr lang="en-US" altLang="ja-JP" sz="10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endParaRPr lang="en-US" altLang="ja-JP" sz="9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入門的研修や生活援助従事者研修を実施し、研修修了者に対して介護施設等とのマッチング支援</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9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テキスト ボックス 38"/>
          <p:cNvSpPr txBox="1"/>
          <p:nvPr/>
        </p:nvSpPr>
        <p:spPr>
          <a:xfrm>
            <a:off x="180788" y="2432926"/>
            <a:ext cx="4320000" cy="648000"/>
          </a:xfrm>
          <a:prstGeom prst="rect">
            <a:avLst/>
          </a:prstGeom>
          <a:solidFill>
            <a:schemeClr val="bg1"/>
          </a:solidFill>
          <a:ln w="12700"/>
        </p:spPr>
        <p:style>
          <a:lnRef idx="2">
            <a:schemeClr val="accent4"/>
          </a:lnRef>
          <a:fillRef idx="1">
            <a:schemeClr val="lt1"/>
          </a:fillRef>
          <a:effectRef idx="0">
            <a:schemeClr val="accent4"/>
          </a:effectRef>
          <a:fontRef idx="minor">
            <a:schemeClr val="dk1"/>
          </a:fontRef>
        </p:style>
        <p:txBody>
          <a:bodyPr wrap="square" rtlCol="0">
            <a:spAutoFit/>
          </a:bodyPr>
          <a:lstStyle/>
          <a:p>
            <a:r>
              <a:rPr lang="ja-JP" altLang="en-US" sz="1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多様な人材層に対する介護人材キャリアアップ研修支援事業</a:t>
            </a:r>
            <a:endParaRPr kumimoji="1" lang="en-US" altLang="ja-JP" sz="10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9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u"/>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中堅職員向け等、介護職員の資質向上やキャリアアップに係る研修の開催</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u"/>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小規模事業者の共同による人材育成環境整備に係る経費等補助</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9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角丸四角形 51"/>
          <p:cNvSpPr/>
          <p:nvPr/>
        </p:nvSpPr>
        <p:spPr>
          <a:xfrm>
            <a:off x="99547" y="813002"/>
            <a:ext cx="1596332" cy="2880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令和</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年度予算額</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2736993" y="1870537"/>
            <a:ext cx="1657309" cy="253916"/>
          </a:xfrm>
          <a:prstGeom prst="rect">
            <a:avLst/>
          </a:prstGeom>
          <a:noFill/>
        </p:spPr>
        <p:txBody>
          <a:bodyPr wrap="square" rtlCol="0">
            <a:spAutoFit/>
          </a:bodyPr>
          <a:lstStyle/>
          <a:p>
            <a:pPr>
              <a:defRPr/>
            </a:pPr>
            <a:r>
              <a:rPr lang="ja-JP" altLang="en-US" sz="1050" kern="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50" kern="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kern="0" dirty="0" smtClean="0">
                <a:latin typeface="Meiryo UI" panose="020B0604030504040204" pitchFamily="50" charset="-128"/>
                <a:ea typeface="Meiryo UI" panose="020B0604030504040204" pitchFamily="50" charset="-128"/>
                <a:cs typeface="Meiryo UI" panose="020B0604030504040204" pitchFamily="50" charset="-128"/>
              </a:rPr>
              <a:t>：取組み例</a:t>
            </a:r>
            <a:endParaRPr lang="en-US" altLang="ja-JP" sz="1050" kern="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テキスト ボックス 50"/>
          <p:cNvSpPr txBox="1"/>
          <p:nvPr/>
        </p:nvSpPr>
        <p:spPr>
          <a:xfrm>
            <a:off x="4551479" y="4517597"/>
            <a:ext cx="4320000" cy="720000"/>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ja-JP" altLang="en-US" sz="10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9</a:t>
            </a:r>
            <a:r>
              <a:rPr lang="ja-JP" altLang="en-US" sz="10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）介護の周辺業務等の体験支援</a:t>
            </a:r>
            <a:endParaRPr lang="en-US" altLang="ja-JP" sz="10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介護</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に関する入門的</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研修</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の受講者</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等に</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対する体験的職場研修の経費に対して助成</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テキスト ボックス 52"/>
          <p:cNvSpPr txBox="1"/>
          <p:nvPr/>
        </p:nvSpPr>
        <p:spPr>
          <a:xfrm>
            <a:off x="4552791" y="5288148"/>
            <a:ext cx="4320000" cy="720000"/>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ja-JP" altLang="en-US" sz="10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0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1</a:t>
            </a:r>
            <a:r>
              <a:rPr lang="en-US" altLang="ja-JP" sz="1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0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）介護人材確保のためのボランティアポイント事業</a:t>
            </a:r>
            <a:endParaRPr lang="en-US" altLang="ja-JP" sz="10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元気高齢者等が介護施設でボランティアを行</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う</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場合に</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ポイント</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を付与</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テキスト ボックス 53"/>
          <p:cNvSpPr txBox="1"/>
          <p:nvPr/>
        </p:nvSpPr>
        <p:spPr>
          <a:xfrm>
            <a:off x="187649" y="5288148"/>
            <a:ext cx="4320000" cy="720000"/>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ja-JP" altLang="en-US" sz="10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0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1</a:t>
            </a:r>
            <a:r>
              <a:rPr lang="en-US" altLang="ja-JP" sz="1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0</a:t>
            </a:r>
            <a:r>
              <a:rPr lang="ja-JP" altLang="en-US" sz="10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）介護分野への元気高齢者等参入促進セミナー事業</a:t>
            </a:r>
            <a:endParaRPr lang="en-US" altLang="ja-JP" sz="10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元気高齢者</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等</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ターゲット</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に、介護分野への関心を持つきっかけとなるセミナーの実施</a:t>
            </a:r>
            <a:endPar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楕円 7"/>
          <p:cNvSpPr/>
          <p:nvPr/>
        </p:nvSpPr>
        <p:spPr>
          <a:xfrm>
            <a:off x="6804248" y="4560083"/>
            <a:ext cx="713870" cy="225147"/>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1100" dirty="0" smtClean="0">
                <a:latin typeface="Meiryo UI" panose="020B0604030504040204" pitchFamily="50" charset="-128"/>
                <a:ea typeface="Meiryo UI" panose="020B0604030504040204" pitchFamily="50" charset="-128"/>
              </a:rPr>
              <a:t>新規</a:t>
            </a:r>
            <a:endParaRPr kumimoji="1" lang="ja-JP" altLang="en-US" sz="1100" dirty="0">
              <a:latin typeface="Meiryo UI" panose="020B0604030504040204" pitchFamily="50" charset="-128"/>
              <a:ea typeface="Meiryo UI" panose="020B0604030504040204" pitchFamily="50" charset="-128"/>
            </a:endParaRPr>
          </a:p>
        </p:txBody>
      </p:sp>
      <p:sp>
        <p:nvSpPr>
          <p:cNvPr id="59" name="楕円 58"/>
          <p:cNvSpPr/>
          <p:nvPr/>
        </p:nvSpPr>
        <p:spPr>
          <a:xfrm>
            <a:off x="3459063" y="5309836"/>
            <a:ext cx="713870" cy="225147"/>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1100" dirty="0" smtClean="0">
                <a:latin typeface="Meiryo UI" panose="020B0604030504040204" pitchFamily="50" charset="-128"/>
                <a:ea typeface="Meiryo UI" panose="020B0604030504040204" pitchFamily="50" charset="-128"/>
              </a:rPr>
              <a:t>新規</a:t>
            </a:r>
            <a:endParaRPr kumimoji="1" lang="ja-JP" altLang="en-US" sz="1100" dirty="0">
              <a:latin typeface="Meiryo UI" panose="020B0604030504040204" pitchFamily="50" charset="-128"/>
              <a:ea typeface="Meiryo UI" panose="020B0604030504040204" pitchFamily="50" charset="-128"/>
            </a:endParaRPr>
          </a:p>
        </p:txBody>
      </p:sp>
      <p:sp>
        <p:nvSpPr>
          <p:cNvPr id="60" name="楕円 59"/>
          <p:cNvSpPr/>
          <p:nvPr/>
        </p:nvSpPr>
        <p:spPr>
          <a:xfrm>
            <a:off x="7668344" y="5315524"/>
            <a:ext cx="713870" cy="21377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1100" dirty="0" smtClean="0">
                <a:latin typeface="Meiryo UI" panose="020B0604030504040204" pitchFamily="50" charset="-128"/>
                <a:ea typeface="Meiryo UI" panose="020B0604030504040204" pitchFamily="50" charset="-128"/>
              </a:rPr>
              <a:t>新規</a:t>
            </a:r>
            <a:endParaRPr kumimoji="1" lang="ja-JP" altLang="en-US" sz="1100" dirty="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1797394" y="1257878"/>
            <a:ext cx="1620957" cy="276999"/>
          </a:xfrm>
          <a:prstGeom prst="rect">
            <a:avLst/>
          </a:prstGeom>
          <a:noFill/>
        </p:spPr>
        <p:txBody>
          <a:bodyPr wrap="none" rtlCol="0">
            <a:spAutoFit/>
          </a:bodyPr>
          <a:lstStyle/>
          <a:p>
            <a:r>
              <a:rPr lang="ja-JP" altLang="en-US" sz="1200" kern="0" dirty="0">
                <a:latin typeface="Meiryo UI" panose="020B0604030504040204" pitchFamily="50" charset="-128"/>
                <a:ea typeface="Meiryo UI" panose="020B0604030504040204" pitchFamily="50" charset="-128"/>
                <a:cs typeface="Meiryo UI" panose="020B0604030504040204" pitchFamily="50" charset="-128"/>
              </a:rPr>
              <a:t>●補助率：３／４　　</a:t>
            </a:r>
            <a:endParaRPr kumimoji="1" lang="ja-JP" altLang="en-US" sz="1200" dirty="0"/>
          </a:p>
        </p:txBody>
      </p:sp>
      <p:sp>
        <p:nvSpPr>
          <p:cNvPr id="21" name="角丸四角形 20"/>
          <p:cNvSpPr/>
          <p:nvPr/>
        </p:nvSpPr>
        <p:spPr>
          <a:xfrm>
            <a:off x="125296" y="1290049"/>
            <a:ext cx="1422368" cy="25386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補助概要</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Rectangle 2">
            <a:extLst/>
          </p:cNvPr>
          <p:cNvSpPr txBox="1">
            <a:spLocks noChangeArrowheads="1"/>
          </p:cNvSpPr>
          <p:nvPr/>
        </p:nvSpPr>
        <p:spPr bwMode="auto">
          <a:xfrm>
            <a:off x="3316660" y="1254150"/>
            <a:ext cx="5719836"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rtl="0" eaLnBrk="0" fontAlgn="base" hangingPunct="0">
              <a:spcBef>
                <a:spcPct val="0"/>
              </a:spcBef>
              <a:spcAft>
                <a:spcPct val="0"/>
              </a:spcAft>
              <a:defRPr kumimoji="1" sz="4200">
                <a:solidFill>
                  <a:schemeClr val="tx2"/>
                </a:solidFill>
                <a:latin typeface="+mj-lt"/>
                <a:ea typeface="+mj-ea"/>
                <a:cs typeface="+mj-cs"/>
              </a:defRPr>
            </a:lvl1pPr>
            <a:lvl2pPr algn="l" rtl="0" eaLnBrk="0" fontAlgn="base" hangingPunct="0">
              <a:spcBef>
                <a:spcPct val="0"/>
              </a:spcBef>
              <a:spcAft>
                <a:spcPct val="0"/>
              </a:spcAft>
              <a:defRPr kumimoji="1" sz="4200">
                <a:solidFill>
                  <a:schemeClr val="tx2"/>
                </a:solidFill>
                <a:latin typeface="Calibri" pitchFamily="34" charset="0"/>
                <a:ea typeface="ＭＳ Ｐゴシック" pitchFamily="50" charset="-128"/>
              </a:defRPr>
            </a:lvl2pPr>
            <a:lvl3pPr algn="l" rtl="0" eaLnBrk="0" fontAlgn="base" hangingPunct="0">
              <a:spcBef>
                <a:spcPct val="0"/>
              </a:spcBef>
              <a:spcAft>
                <a:spcPct val="0"/>
              </a:spcAft>
              <a:defRPr kumimoji="1" sz="4200">
                <a:solidFill>
                  <a:schemeClr val="tx2"/>
                </a:solidFill>
                <a:latin typeface="Calibri" pitchFamily="34" charset="0"/>
                <a:ea typeface="ＭＳ Ｐゴシック" pitchFamily="50" charset="-128"/>
              </a:defRPr>
            </a:lvl3pPr>
            <a:lvl4pPr algn="l" rtl="0" eaLnBrk="0" fontAlgn="base" hangingPunct="0">
              <a:spcBef>
                <a:spcPct val="0"/>
              </a:spcBef>
              <a:spcAft>
                <a:spcPct val="0"/>
              </a:spcAft>
              <a:defRPr kumimoji="1" sz="4200">
                <a:solidFill>
                  <a:schemeClr val="tx2"/>
                </a:solidFill>
                <a:latin typeface="Calibri" pitchFamily="34" charset="0"/>
                <a:ea typeface="ＭＳ Ｐゴシック" pitchFamily="50" charset="-128"/>
              </a:defRPr>
            </a:lvl4pPr>
            <a:lvl5pPr algn="l" rtl="0" eaLnBrk="0" fontAlgn="base" hangingPunct="0">
              <a:spcBef>
                <a:spcPct val="0"/>
              </a:spcBef>
              <a:spcAft>
                <a:spcPct val="0"/>
              </a:spcAft>
              <a:defRPr kumimoji="1" sz="4200">
                <a:solidFill>
                  <a:schemeClr val="tx2"/>
                </a:solidFill>
                <a:latin typeface="Calibri" pitchFamily="34" charset="0"/>
                <a:ea typeface="ＭＳ Ｐゴシック" pitchFamily="50" charset="-128"/>
              </a:defRPr>
            </a:lvl5pPr>
            <a:lvl6pPr marL="457200" algn="l" rtl="0" fontAlgn="base">
              <a:spcBef>
                <a:spcPct val="0"/>
              </a:spcBef>
              <a:spcAft>
                <a:spcPct val="0"/>
              </a:spcAft>
              <a:defRPr kumimoji="1" sz="4200">
                <a:solidFill>
                  <a:schemeClr val="tx2"/>
                </a:solidFill>
                <a:latin typeface="Garamond" pitchFamily="18" charset="0"/>
                <a:ea typeface="ＭＳ Ｐゴシック" pitchFamily="50" charset="-128"/>
              </a:defRPr>
            </a:lvl6pPr>
            <a:lvl7pPr marL="914400" algn="l" rtl="0" fontAlgn="base">
              <a:spcBef>
                <a:spcPct val="0"/>
              </a:spcBef>
              <a:spcAft>
                <a:spcPct val="0"/>
              </a:spcAft>
              <a:defRPr kumimoji="1" sz="4200">
                <a:solidFill>
                  <a:schemeClr val="tx2"/>
                </a:solidFill>
                <a:latin typeface="Garamond" pitchFamily="18" charset="0"/>
                <a:ea typeface="ＭＳ Ｐゴシック" pitchFamily="50" charset="-128"/>
              </a:defRPr>
            </a:lvl7pPr>
            <a:lvl8pPr marL="1371600" algn="l" rtl="0" fontAlgn="base">
              <a:spcBef>
                <a:spcPct val="0"/>
              </a:spcBef>
              <a:spcAft>
                <a:spcPct val="0"/>
              </a:spcAft>
              <a:defRPr kumimoji="1" sz="4200">
                <a:solidFill>
                  <a:schemeClr val="tx2"/>
                </a:solidFill>
                <a:latin typeface="Garamond" pitchFamily="18" charset="0"/>
                <a:ea typeface="ＭＳ Ｐゴシック" pitchFamily="50" charset="-128"/>
              </a:defRPr>
            </a:lvl8pPr>
            <a:lvl9pPr marL="1828800" algn="l" rtl="0" fontAlgn="base">
              <a:spcBef>
                <a:spcPct val="0"/>
              </a:spcBef>
              <a:spcAft>
                <a:spcPct val="0"/>
              </a:spcAft>
              <a:defRPr kumimoji="1" sz="4200">
                <a:solidFill>
                  <a:schemeClr val="tx2"/>
                </a:solidFill>
                <a:latin typeface="Garamond" pitchFamily="18" charset="0"/>
                <a:ea typeface="ＭＳ Ｐゴシック" pitchFamily="50" charset="-128"/>
              </a:defRPr>
            </a:lvl9pPr>
          </a:lstStyle>
          <a:p>
            <a:pPr eaLnBrk="1" hangingPunct="1">
              <a:defRPr/>
            </a:pPr>
            <a:r>
              <a:rPr lang="ja-JP" altLang="en-US" sz="1200" kern="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●補助基準額：</a:t>
            </a:r>
            <a:r>
              <a:rPr lang="en-US" altLang="ja-JP" sz="1200" kern="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200" kern="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区市町村あたり上限額</a:t>
            </a:r>
            <a:r>
              <a:rPr lang="en-US" altLang="ja-JP" sz="1200" kern="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20,000,000</a:t>
            </a:r>
            <a:r>
              <a:rPr lang="ja-JP" altLang="en-US" sz="1200" kern="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円</a:t>
            </a:r>
            <a:r>
              <a:rPr lang="ja-JP" altLang="en-US" sz="1200" kern="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kern="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p:cNvSpPr txBox="1"/>
          <p:nvPr/>
        </p:nvSpPr>
        <p:spPr>
          <a:xfrm>
            <a:off x="187649" y="6056275"/>
            <a:ext cx="4320000" cy="720000"/>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ja-JP" altLang="en-US" sz="10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0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1</a:t>
            </a:r>
            <a:r>
              <a:rPr lang="en-US" altLang="ja-JP" sz="1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0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）区市町村介護人材確保プラットホーム構築事業</a:t>
            </a:r>
            <a:endParaRPr lang="en-US" altLang="ja-JP" sz="10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介護人材確保に向けた中核機関や協議会の設置</a:t>
            </a:r>
            <a:endPar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29"/>
          <p:cNvSpPr txBox="1"/>
          <p:nvPr/>
        </p:nvSpPr>
        <p:spPr>
          <a:xfrm>
            <a:off x="4551479" y="6056275"/>
            <a:ext cx="4320000" cy="720000"/>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ja-JP" altLang="en-US" sz="10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0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1</a:t>
            </a:r>
            <a:r>
              <a:rPr lang="en-US" altLang="ja-JP" sz="1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0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）離島、中山間地域等における介護人材確保支援事業</a:t>
            </a:r>
            <a:endParaRPr lang="en-US" altLang="ja-JP" sz="10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離島</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や中山間地域における地域外からの人材確保や資質向上の取組みへの支援</a:t>
            </a:r>
            <a:endPar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楕円 30"/>
          <p:cNvSpPr/>
          <p:nvPr/>
        </p:nvSpPr>
        <p:spPr>
          <a:xfrm>
            <a:off x="7936935" y="6099600"/>
            <a:ext cx="713870" cy="21377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1100" dirty="0" smtClean="0">
                <a:latin typeface="Meiryo UI" panose="020B0604030504040204" pitchFamily="50" charset="-128"/>
                <a:ea typeface="Meiryo UI" panose="020B0604030504040204" pitchFamily="50" charset="-128"/>
              </a:rPr>
              <a:t>新規</a:t>
            </a:r>
            <a:endParaRPr kumimoji="1" lang="ja-JP" altLang="en-US" sz="1100" dirty="0">
              <a:latin typeface="Meiryo UI" panose="020B0604030504040204" pitchFamily="50" charset="-128"/>
              <a:ea typeface="Meiryo UI" panose="020B0604030504040204" pitchFamily="50" charset="-128"/>
            </a:endParaRPr>
          </a:p>
        </p:txBody>
      </p:sp>
      <p:sp>
        <p:nvSpPr>
          <p:cNvPr id="32" name="楕円 31"/>
          <p:cNvSpPr/>
          <p:nvPr/>
        </p:nvSpPr>
        <p:spPr>
          <a:xfrm>
            <a:off x="3459063" y="6122184"/>
            <a:ext cx="713870" cy="21377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1100" dirty="0" smtClean="0">
                <a:latin typeface="Meiryo UI" panose="020B0604030504040204" pitchFamily="50" charset="-128"/>
                <a:ea typeface="Meiryo UI" panose="020B0604030504040204" pitchFamily="50" charset="-128"/>
              </a:rPr>
              <a:t>新規</a:t>
            </a:r>
            <a:endParaRPr kumimoji="1" lang="ja-JP" altLang="en-US" sz="11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031718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2168</TotalTime>
  <Words>539</Words>
  <Application>Microsoft Office PowerPoint</Application>
  <PresentationFormat>画面に合わせる (4:3)</PresentationFormat>
  <Paragraphs>61</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Ｐゴシック</vt:lpstr>
      <vt:lpstr>Arial</vt:lpstr>
      <vt:lpstr>Calibri</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平成３０年度 介護講師派遣事業について</dc:title>
  <dc:creator>岩本　智秋</dc:creator>
  <cp:lastModifiedBy>東京都
</cp:lastModifiedBy>
  <cp:revision>145</cp:revision>
  <cp:lastPrinted>2020-03-12T10:43:36Z</cp:lastPrinted>
  <dcterms:created xsi:type="dcterms:W3CDTF">2018-07-26T09:20:42Z</dcterms:created>
  <dcterms:modified xsi:type="dcterms:W3CDTF">2020-03-17T02:50:54Z</dcterms:modified>
</cp:coreProperties>
</file>