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864" y="6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2020/2/20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2020/2/20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2020/2/20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2020/2/20</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96616" y="145024"/>
            <a:ext cx="6768752" cy="410772"/>
          </a:xfrm>
          <a:noFill/>
          <a:ln w="19050">
            <a:solidFill>
              <a:schemeClr val="accent1"/>
            </a:solidFill>
          </a:ln>
        </p:spPr>
        <p:txBody>
          <a:bodyPr>
            <a:normAutofit/>
          </a:bodyPr>
          <a:lstStyle/>
          <a:p>
            <a:r>
              <a:rPr kumimoji="1" lang="ja-JP" altLang="en-US" sz="1800" dirty="0" smtClean="0"/>
              <a:t>東京都介護職員宿舎借り上げ支援事業の概要　（案）</a:t>
            </a:r>
            <a:endParaRPr kumimoji="1" lang="ja-JP" altLang="en-US" sz="1800" dirty="0"/>
          </a:p>
        </p:txBody>
      </p:sp>
      <p:sp>
        <p:nvSpPr>
          <p:cNvPr id="4" name="サブタイトル 2"/>
          <p:cNvSpPr txBox="1">
            <a:spLocks/>
          </p:cNvSpPr>
          <p:nvPr/>
        </p:nvSpPr>
        <p:spPr>
          <a:xfrm>
            <a:off x="195707" y="692696"/>
            <a:ext cx="9517057" cy="5900093"/>
          </a:xfrm>
          <a:prstGeom prst="rect">
            <a:avLst/>
          </a:prstGeom>
          <a:solidFill>
            <a:schemeClr val="bg1"/>
          </a:solidFill>
          <a:ln>
            <a:solidFill>
              <a:srgbClr val="0070C0"/>
            </a:solidFill>
          </a:ln>
        </p:spPr>
        <p:txBody>
          <a:bodyPr vert="horz" lIns="91440" tIns="45720" rIns="91440" bIns="45720" rtlCol="0" anchor="ctr">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１　目　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職員</a:t>
            </a:r>
            <a:r>
              <a:rPr lang="ja-JP" altLang="en-US" sz="1200" dirty="0">
                <a:solidFill>
                  <a:schemeClr val="tx1"/>
                </a:solidFill>
                <a:latin typeface="HG丸ｺﾞｼｯｸM-PRO" panose="020F0600000000000000" pitchFamily="50" charset="-128"/>
                <a:ea typeface="HG丸ｺﾞｼｯｸM-PRO" panose="020F0600000000000000" pitchFamily="50" charset="-128"/>
              </a:rPr>
              <a:t>宿舎の借り上げを支援することで、住宅費負担を軽減し良好な居住環境の提供による働きやすい職場環境を実現し、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介護人材</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a:t>
            </a:r>
            <a:r>
              <a:rPr lang="ja-JP" altLang="en-US" sz="1200" dirty="0">
                <a:solidFill>
                  <a:schemeClr val="tx1"/>
                </a:solidFill>
                <a:latin typeface="HG丸ｺﾞｼｯｸM-PRO" panose="020F0600000000000000" pitchFamily="50" charset="-128"/>
                <a:ea typeface="HG丸ｺﾞｼｯｸM-PRO" panose="020F0600000000000000" pitchFamily="50" charset="-128"/>
              </a:rPr>
              <a:t>確保定着を図るとともに、施設による防災の取組を計画的に進め、地域の災害福祉拠点として、災害時の迅速な対応を推進</a:t>
            </a:r>
          </a:p>
          <a:p>
            <a:pPr algn="l"/>
            <a:endParaRPr lang="ja-JP" altLang="en-US" sz="1200" b="1" dirty="0">
              <a:latin typeface="HGP創英角ｺﾞｼｯｸUB" panose="020B0900000000000000" pitchFamily="50" charset="-128"/>
              <a:ea typeface="HGP創英角ｺﾞｼｯｸUB" panose="020B0900000000000000" pitchFamily="50" charset="-128"/>
            </a:endParaRPr>
          </a:p>
          <a:p>
            <a:pPr algn="l"/>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２　概　要</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施設</a:t>
            </a:r>
            <a:r>
              <a:rPr lang="ja-JP" altLang="en-US" sz="1200" dirty="0">
                <a:solidFill>
                  <a:schemeClr val="tx1"/>
                </a:solidFill>
                <a:latin typeface="HG丸ｺﾞｼｯｸM-PRO" panose="020F0600000000000000" pitchFamily="50" charset="-128"/>
                <a:ea typeface="HG丸ｺﾞｼｯｸM-PRO" panose="020F0600000000000000" pitchFamily="50" charset="-128"/>
              </a:rPr>
              <a:t>周辺での介護職員の宿舎を確保し、職住近接等による働きやすい職場環境の推進と災害時の運営体制強化に取り組む介護</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事業</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者</a:t>
            </a:r>
            <a:r>
              <a:rPr lang="ja-JP" altLang="en-US" sz="1200" dirty="0">
                <a:solidFill>
                  <a:schemeClr val="tx1"/>
                </a:solidFill>
                <a:latin typeface="HG丸ｺﾞｼｯｸM-PRO" panose="020F0600000000000000" pitchFamily="50" charset="-128"/>
                <a:ea typeface="HG丸ｺﾞｼｯｸM-PRO" panose="020F0600000000000000" pitchFamily="50" charset="-128"/>
              </a:rPr>
              <a:t>を支援　</a:t>
            </a:r>
          </a:p>
          <a:p>
            <a:pPr algn="l"/>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（助成条件）</a:t>
            </a:r>
          </a:p>
          <a:p>
            <a:pPr algn="l"/>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事業所の利用定員数に応じて、４戸から最大２０戸まで助成</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a:solidFill>
                  <a:schemeClr val="tx1"/>
                </a:solidFill>
                <a:latin typeface="HG丸ｺﾞｼｯｸM-PRO" panose="020F0600000000000000" pitchFamily="50" charset="-128"/>
                <a:ea typeface="HG丸ｺﾞｼｯｸM-PRO" panose="020F0600000000000000" pitchFamily="50" charset="-128"/>
              </a:rPr>
              <a:t>戸</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当たり助成額　月額</a:t>
            </a:r>
            <a:r>
              <a:rPr lang="en-US" altLang="ja-JP" sz="1200" dirty="0">
                <a:solidFill>
                  <a:schemeClr val="tx1"/>
                </a:solidFill>
                <a:latin typeface="HG丸ｺﾞｼｯｸM-PRO" panose="020F0600000000000000" pitchFamily="50" charset="-128"/>
                <a:ea typeface="HG丸ｺﾞｼｯｸM-PRO" panose="020F0600000000000000" pitchFamily="50" charset="-128"/>
              </a:rPr>
              <a:t>82,000</a:t>
            </a:r>
            <a:r>
              <a:rPr lang="ja-JP" altLang="en-US" sz="1200" dirty="0">
                <a:solidFill>
                  <a:schemeClr val="tx1"/>
                </a:solidFill>
                <a:latin typeface="HG丸ｺﾞｼｯｸM-PRO" panose="020F0600000000000000" pitchFamily="50" charset="-128"/>
                <a:ea typeface="HG丸ｺﾞｼｯｸM-PRO" panose="020F0600000000000000" pitchFamily="50" charset="-128"/>
              </a:rPr>
              <a:t>円</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まで</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助成期間  </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令和５年度まで（令和２年度以降の新規</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a:rPr>
              <a:t>受付分は</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４年間助成）</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lgn="l"/>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３　対象事業所</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　介護</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保険施設・事業所</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福祉避難所の指定等</a:t>
            </a:r>
            <a:r>
              <a:rPr lang="ja-JP" altLang="en-US" sz="1200" baseline="30000" dirty="0">
                <a:solidFill>
                  <a:schemeClr val="tx1"/>
                </a:solidFill>
                <a:latin typeface="HG丸ｺﾞｼｯｸM-PRO" panose="020F0600000000000000" pitchFamily="50" charset="-128"/>
                <a:ea typeface="HG丸ｺﾞｼｯｸM-PRO" panose="020F0600000000000000" pitchFamily="50" charset="-128"/>
              </a:rPr>
              <a:t>（注）</a:t>
            </a:r>
            <a:r>
              <a:rPr lang="ja-JP" altLang="en-US" sz="1200" dirty="0">
                <a:solidFill>
                  <a:schemeClr val="tx1"/>
                </a:solidFill>
                <a:latin typeface="HG丸ｺﾞｼｯｸM-PRO" panose="020F0600000000000000" pitchFamily="50" charset="-128"/>
                <a:ea typeface="HG丸ｺﾞｼｯｸM-PRO" panose="020F0600000000000000" pitchFamily="50" charset="-128"/>
              </a:rPr>
              <a:t>を受け、かつ、職員宿舎を確保し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、災害</a:t>
            </a:r>
            <a:r>
              <a:rPr lang="ja-JP" altLang="en-US" sz="1200" dirty="0">
                <a:solidFill>
                  <a:schemeClr val="tx1"/>
                </a:solidFill>
                <a:latin typeface="HG丸ｺﾞｼｯｸM-PRO" panose="020F0600000000000000" pitchFamily="50" charset="-128"/>
                <a:ea typeface="HG丸ｺﾞｼｯｸM-PRO" panose="020F0600000000000000" pitchFamily="50" charset="-128"/>
              </a:rPr>
              <a:t>対応要員を配置する事業所を</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対象</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（地域密着型サービスを除く）</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100" kern="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kern="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100" kern="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100" kern="0" dirty="0">
                <a:solidFill>
                  <a:prstClr val="black"/>
                </a:solidFill>
                <a:latin typeface="HG丸ｺﾞｼｯｸM-PRO" panose="020F0600000000000000" pitchFamily="50" charset="-128"/>
                <a:ea typeface="HG丸ｺﾞｼｯｸM-PRO" panose="020F0600000000000000" pitchFamily="50" charset="-128"/>
              </a:rPr>
              <a:t>注）高齢者などの要配慮者のために特別の配慮がなされた避難所</a:t>
            </a:r>
            <a:r>
              <a:rPr lang="ja-JP" altLang="en-US" sz="1100" kern="0" dirty="0" smtClean="0">
                <a:solidFill>
                  <a:prstClr val="black"/>
                </a:solidFill>
                <a:latin typeface="HG丸ｺﾞｼｯｸM-PRO" panose="020F0600000000000000" pitchFamily="50" charset="-128"/>
                <a:ea typeface="HG丸ｺﾞｼｯｸM-PRO" panose="020F0600000000000000" pitchFamily="50" charset="-128"/>
              </a:rPr>
              <a:t>。区</a:t>
            </a:r>
            <a:r>
              <a:rPr lang="ja-JP" altLang="en-US" sz="1100" kern="0" dirty="0">
                <a:solidFill>
                  <a:prstClr val="black"/>
                </a:solidFill>
                <a:latin typeface="HG丸ｺﾞｼｯｸM-PRO" panose="020F0600000000000000" pitchFamily="50" charset="-128"/>
                <a:ea typeface="HG丸ｺﾞｼｯｸM-PRO" panose="020F0600000000000000" pitchFamily="50" charset="-128"/>
              </a:rPr>
              <a:t>市町村から指定を受け、又は、区市町村と福祉避難所として災害</a:t>
            </a:r>
            <a:r>
              <a:rPr lang="ja-JP" altLang="en-US" sz="1100" kern="0" dirty="0" smtClean="0">
                <a:solidFill>
                  <a:prstClr val="black"/>
                </a:solidFill>
                <a:latin typeface="HG丸ｺﾞｼｯｸM-PRO" panose="020F0600000000000000" pitchFamily="50" charset="-128"/>
                <a:ea typeface="HG丸ｺﾞｼｯｸM-PRO" panose="020F0600000000000000" pitchFamily="50" charset="-128"/>
              </a:rPr>
              <a:t>時</a:t>
            </a:r>
            <a:endParaRPr lang="en-US" altLang="ja-JP" sz="1100" kern="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0"/>
              </a:spcBef>
              <a:defRPr/>
            </a:pPr>
            <a:r>
              <a:rPr lang="ja-JP" altLang="en-US" sz="1100" kern="0" dirty="0" smtClean="0">
                <a:solidFill>
                  <a:prstClr val="black"/>
                </a:solidFill>
                <a:latin typeface="HG丸ｺﾞｼｯｸM-PRO" panose="020F0600000000000000" pitchFamily="50" charset="-128"/>
                <a:ea typeface="HG丸ｺﾞｼｯｸM-PRO" panose="020F0600000000000000" pitchFamily="50" charset="-128"/>
              </a:rPr>
              <a:t>　　　　　　　応援</a:t>
            </a:r>
            <a:r>
              <a:rPr lang="ja-JP" altLang="en-US" sz="1100" kern="0" dirty="0">
                <a:solidFill>
                  <a:prstClr val="black"/>
                </a:solidFill>
                <a:latin typeface="HG丸ｺﾞｼｯｸM-PRO" panose="020F0600000000000000" pitchFamily="50" charset="-128"/>
                <a:ea typeface="HG丸ｺﾞｼｯｸM-PRO" panose="020F0600000000000000" pitchFamily="50" charset="-128"/>
              </a:rPr>
              <a:t>協定</a:t>
            </a:r>
            <a:r>
              <a:rPr lang="ja-JP" altLang="en-US" sz="1100" kern="0" dirty="0" smtClean="0">
                <a:solidFill>
                  <a:prstClr val="black"/>
                </a:solidFill>
                <a:latin typeface="HG丸ｺﾞｼｯｸM-PRO" panose="020F0600000000000000" pitchFamily="50" charset="-128"/>
                <a:ea typeface="HG丸ｺﾞｼｯｸM-PRO" panose="020F0600000000000000" pitchFamily="50" charset="-128"/>
              </a:rPr>
              <a:t>を締結</a:t>
            </a:r>
            <a:r>
              <a:rPr lang="ja-JP" altLang="en-US" sz="1100" kern="0" dirty="0">
                <a:solidFill>
                  <a:prstClr val="black"/>
                </a:solidFill>
                <a:latin typeface="HG丸ｺﾞｼｯｸM-PRO" panose="020F0600000000000000" pitchFamily="50" charset="-128"/>
                <a:ea typeface="HG丸ｺﾞｼｯｸM-PRO" panose="020F0600000000000000" pitchFamily="50" charset="-128"/>
              </a:rPr>
              <a:t>した</a:t>
            </a:r>
            <a:r>
              <a:rPr lang="ja-JP" altLang="en-US" sz="1100" kern="0" dirty="0" smtClean="0">
                <a:solidFill>
                  <a:prstClr val="black"/>
                </a:solidFill>
                <a:latin typeface="HG丸ｺﾞｼｯｸM-PRO" panose="020F0600000000000000" pitchFamily="50" charset="-128"/>
                <a:ea typeface="HG丸ｺﾞｼｯｸM-PRO" panose="020F0600000000000000" pitchFamily="50" charset="-128"/>
              </a:rPr>
              <a:t>事業所</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　</a:t>
            </a:r>
            <a:endParaRPr lang="en-US" altLang="ja-JP" sz="1200" dirty="0" smtClean="0">
              <a:latin typeface="HG丸ｺﾞｼｯｸM-PRO" panose="020F0600000000000000" pitchFamily="50" charset="-128"/>
              <a:ea typeface="HG丸ｺﾞｼｯｸM-PRO" panose="020F0600000000000000" pitchFamily="50" charset="-128"/>
            </a:endParaRPr>
          </a:p>
          <a:p>
            <a:pPr algn="l"/>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４　</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令和</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２年度</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見積</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額</a:t>
            </a:r>
            <a:r>
              <a:rPr lang="ja-JP" altLang="en-US" sz="1100" dirty="0">
                <a:solidFill>
                  <a:schemeClr val="tx1"/>
                </a:solidFill>
              </a:rPr>
              <a:t>　</a:t>
            </a:r>
            <a:r>
              <a:rPr lang="ja-JP" altLang="en-US" sz="1100" dirty="0" smtClean="0">
                <a:solidFill>
                  <a:schemeClr val="tx1"/>
                </a:solidFill>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８４９，４１１千</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円</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４９９戸分）</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５　補助率</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都７</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８　事業者１</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８</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8409384" y="211910"/>
            <a:ext cx="1224136" cy="276999"/>
          </a:xfrm>
          <a:prstGeom prst="rect">
            <a:avLst/>
          </a:prstGeom>
          <a:noFill/>
          <a:ln>
            <a:solidFill>
              <a:schemeClr val="accent5"/>
            </a:solidFill>
          </a:ln>
        </p:spPr>
        <p:txBody>
          <a:bodyPr wrap="square" rtlCol="0">
            <a:spAutoFit/>
          </a:bodyPr>
          <a:lstStyle/>
          <a:p>
            <a:pPr algn="ctr"/>
            <a:r>
              <a:rPr kumimoji="1" lang="ja-JP" altLang="en-US" sz="1200" dirty="0" smtClean="0">
                <a:latin typeface="+mj-ea"/>
                <a:ea typeface="+mj-ea"/>
              </a:rPr>
              <a:t>令和２年度拡充</a:t>
            </a:r>
            <a:endParaRPr kumimoji="1" lang="ja-JP" altLang="en-US" sz="1200" dirty="0">
              <a:latin typeface="+mj-ea"/>
              <a:ea typeface="+mj-ea"/>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73862280"/>
              </p:ext>
            </p:extLst>
          </p:nvPr>
        </p:nvGraphicFramePr>
        <p:xfrm>
          <a:off x="920552" y="3140968"/>
          <a:ext cx="6138256" cy="625509"/>
        </p:xfrm>
        <a:graphic>
          <a:graphicData uri="http://schemas.openxmlformats.org/presentationml/2006/ole">
            <mc:AlternateContent xmlns:mc="http://schemas.openxmlformats.org/markup-compatibility/2006">
              <mc:Choice xmlns:v="urn:schemas-microsoft-com:vml" Requires="v">
                <p:oleObj spid="_x0000_s1035" name="ワークシート" r:id="rId3" imgW="5532192" imgH="464713" progId="Excel.Sheet.12">
                  <p:embed/>
                </p:oleObj>
              </mc:Choice>
              <mc:Fallback>
                <p:oleObj name="ワークシート" r:id="rId3" imgW="5532192" imgH="464713" progId="Excel.Sheet.12">
                  <p:embed/>
                  <p:pic>
                    <p:nvPicPr>
                      <p:cNvPr id="14" name="オブジェクト 13"/>
                      <p:cNvPicPr/>
                      <p:nvPr/>
                    </p:nvPicPr>
                    <p:blipFill>
                      <a:blip r:embed="rId4"/>
                      <a:stretch>
                        <a:fillRect/>
                      </a:stretch>
                    </p:blipFill>
                    <p:spPr>
                      <a:xfrm>
                        <a:off x="920552" y="3140968"/>
                        <a:ext cx="6138256" cy="625509"/>
                      </a:xfrm>
                      <a:prstGeom prst="rect">
                        <a:avLst/>
                      </a:prstGeom>
                    </p:spPr>
                  </p:pic>
                </p:oleObj>
              </mc:Fallback>
            </mc:AlternateContent>
          </a:graphicData>
        </a:graphic>
      </p:graphicFrame>
    </p:spTree>
    <p:extLst>
      <p:ext uri="{BB962C8B-B14F-4D97-AF65-F5344CB8AC3E}">
        <p14:creationId xmlns:p14="http://schemas.microsoft.com/office/powerpoint/2010/main" val="2512732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799</TotalTime>
  <Words>13</Words>
  <Application>Microsoft Office PowerPoint</Application>
  <PresentationFormat>A4 210 x 297 mm</PresentationFormat>
  <Paragraphs>28</Paragraphs>
  <Slides>1</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9" baseType="lpstr">
      <vt:lpstr>HGP創英角ｺﾞｼｯｸUB</vt:lpstr>
      <vt:lpstr>HG丸ｺﾞｼｯｸM-PRO</vt:lpstr>
      <vt:lpstr>ＭＳ Ｐゴシック</vt:lpstr>
      <vt:lpstr>Arial</vt:lpstr>
      <vt:lpstr>Calibri</vt:lpstr>
      <vt:lpstr>Times New Roman</vt:lpstr>
      <vt:lpstr>Office テーマ</vt:lpstr>
      <vt:lpstr>ワークシート</vt:lpstr>
      <vt:lpstr>東京都介護職員宿舎借り上げ支援事業の概要　（案）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区市町村所有地の活用による介護基盤の整備促進事業</dc:title>
  <dc:creator>佐藤　晃久</dc:creator>
  <cp:lastModifiedBy>東京都
</cp:lastModifiedBy>
  <cp:revision>94</cp:revision>
  <cp:lastPrinted>2020-01-29T05:08:12Z</cp:lastPrinted>
  <dcterms:created xsi:type="dcterms:W3CDTF">2016-08-26T05:55:12Z</dcterms:created>
  <dcterms:modified xsi:type="dcterms:W3CDTF">2020-02-20T09:17:54Z</dcterms:modified>
</cp:coreProperties>
</file>