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9180513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6831" autoAdjust="0"/>
  </p:normalViewPr>
  <p:slideViewPr>
    <p:cSldViewPr>
      <p:cViewPr varScale="1">
        <p:scale>
          <a:sx n="82" d="100"/>
          <a:sy n="82" d="100"/>
        </p:scale>
        <p:origin x="1546" y="67"/>
      </p:cViewPr>
      <p:guideLst>
        <p:guide orient="horz" pos="2160"/>
        <p:guide pos="28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2D8E7-DD39-4D12-9A18-EEEB62A1628B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504825"/>
            <a:ext cx="33797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9198" y="639741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92BDE-5C66-40D8-902A-9FCB99131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847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92BDE-5C66-40D8-902A-9FCB991318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679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8539" y="2130429"/>
            <a:ext cx="7803436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7077" y="3886200"/>
            <a:ext cx="642635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67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30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55872" y="274642"/>
            <a:ext cx="2065615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9026" y="274642"/>
            <a:ext cx="6043838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37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82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5198" y="4406904"/>
            <a:ext cx="780343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5198" y="2906713"/>
            <a:ext cx="780343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78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9025" y="1600204"/>
            <a:ext cx="405472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66761" y="1600204"/>
            <a:ext cx="405472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06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9025" y="1535114"/>
            <a:ext cx="405632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9025" y="2174875"/>
            <a:ext cx="405632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63573" y="1535114"/>
            <a:ext cx="40579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63573" y="2174875"/>
            <a:ext cx="40579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96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64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82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026" y="273050"/>
            <a:ext cx="302032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89327" y="273054"/>
            <a:ext cx="51321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9026" y="1435103"/>
            <a:ext cx="302032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44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9444" y="4800600"/>
            <a:ext cx="550830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9444" y="612777"/>
            <a:ext cx="550830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9444" y="5367340"/>
            <a:ext cx="550830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6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9026" y="274638"/>
            <a:ext cx="826246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9026" y="1600204"/>
            <a:ext cx="82624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9026" y="6356354"/>
            <a:ext cx="2142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FFD6-E72C-4B84-AE1B-77A288B9AC15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36676" y="6356354"/>
            <a:ext cx="29071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79368" y="6356354"/>
            <a:ext cx="2142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AE529-99A9-4509-977A-F9D774CE3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41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327" y="111021"/>
            <a:ext cx="9071859" cy="3960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57" tIns="72000" rIns="91357" bIns="0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保育体制強化事業の拡充について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9437" y="562096"/>
            <a:ext cx="8064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保育体制強化事業において、保育の周辺業務を担う地域人材が、園外活動時の見守り等に取り組む場合の補助を拡充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9437" y="1158020"/>
            <a:ext cx="8064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地域住民や子育て経験者などの地域の多様な人材（保育支援者）を、保育に係る周辺業務に活用し、保育士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の負担を軽減することによって、保育の体制を強化する。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事業内容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私立保育所及び幼保連携型認定こども園等において、保育支援者（保育士資格を有しない者）が次の業務を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行う場合、補助を行う。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971873"/>
              </p:ext>
            </p:extLst>
          </p:nvPr>
        </p:nvGraphicFramePr>
        <p:xfrm>
          <a:off x="629816" y="4652429"/>
          <a:ext cx="8064897" cy="199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8925">
                  <a:extLst>
                    <a:ext uri="{9D8B030D-6E8A-4147-A177-3AD203B41FA5}">
                      <a16:colId xmlns:a16="http://schemas.microsoft.com/office/drawing/2014/main" val="1069668296"/>
                    </a:ext>
                  </a:extLst>
                </a:gridCol>
                <a:gridCol w="3537780">
                  <a:extLst>
                    <a:ext uri="{9D8B030D-6E8A-4147-A177-3AD203B41FA5}">
                      <a16:colId xmlns:a16="http://schemas.microsoft.com/office/drawing/2014/main" val="195652085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27723084"/>
                    </a:ext>
                  </a:extLst>
                </a:gridCol>
              </a:tblGrid>
              <a:tr h="3153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種別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補助基準額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負担割合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2490845"/>
                  </a:ext>
                </a:extLst>
              </a:tr>
              <a:tr h="91355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保育所、幼保連携型認定こども園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１か所当たり　月額　１００千円</a:t>
                      </a:r>
                      <a:endParaRPr kumimoji="1" lang="en-US" altLang="ja-JP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</a:rPr>
                        <a:t>園外活動時の見守り等も行う場合、</a:t>
                      </a:r>
                      <a:r>
                        <a:rPr lang="ja-JP" altLang="en-US" sz="1200" b="1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補助基準額を月額</a:t>
                      </a: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</a:rPr>
                        <a:t>１５０千円</a:t>
                      </a:r>
                      <a:r>
                        <a:rPr lang="ja-JP" altLang="en-US" sz="1200" b="1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に増額</a:t>
                      </a:r>
                      <a:endParaRPr kumimoji="1" lang="ja-JP" altLang="en-US" sz="12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</a:t>
                      </a:r>
                      <a:r>
                        <a:rPr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1/2</a:t>
                      </a: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</a:t>
                      </a:r>
                      <a:r>
                        <a:rPr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1/4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区市町村</a:t>
                      </a:r>
                      <a:r>
                        <a:rPr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1/4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6850880"/>
                  </a:ext>
                </a:extLst>
              </a:tr>
              <a:tr h="761553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u="sng" dirty="0">
                          <a:solidFill>
                            <a:schemeClr val="tx1"/>
                          </a:solidFill>
                        </a:rPr>
                        <a:t>地域型保育事業（小規模保育事業、</a:t>
                      </a:r>
                      <a:endParaRPr kumimoji="1" lang="en-US" altLang="zh-TW" sz="1200" u="sng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zh-TW" altLang="en-US" sz="1200" u="sng" dirty="0">
                          <a:solidFill>
                            <a:schemeClr val="tx1"/>
                          </a:solidFill>
                        </a:rPr>
                        <a:t>事業所内保育事業（定員</a:t>
                      </a:r>
                      <a:r>
                        <a:rPr kumimoji="1" lang="ja-JP" altLang="en-US" sz="1200" u="sng" dirty="0">
                          <a:solidFill>
                            <a:schemeClr val="tx1"/>
                          </a:solidFill>
                        </a:rPr>
                        <a:t>６</a:t>
                      </a:r>
                      <a:r>
                        <a:rPr kumimoji="1" lang="zh-TW" altLang="en-US" sz="1200" u="sng" dirty="0">
                          <a:solidFill>
                            <a:schemeClr val="tx1"/>
                          </a:solidFill>
                        </a:rPr>
                        <a:t>名以上））、 </a:t>
                      </a:r>
                      <a:endParaRPr kumimoji="1" lang="en-US" altLang="zh-TW" sz="1200" u="sng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zh-TW" altLang="en-US" sz="1200" u="sng" dirty="0">
                          <a:solidFill>
                            <a:schemeClr val="tx1"/>
                          </a:solidFill>
                        </a:rPr>
                        <a:t>認証保育所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sng" dirty="0">
                          <a:solidFill>
                            <a:schemeClr val="tx1"/>
                          </a:solidFill>
                        </a:rPr>
                        <a:t>１か所当たり　月額　５０千円</a:t>
                      </a:r>
                      <a:endParaRPr kumimoji="1" lang="en-US" altLang="ja-JP" sz="1200" u="sng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2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補助対象経費は園外活動時の見守り等</a:t>
                      </a:r>
                      <a:endParaRPr kumimoji="1" lang="ja-JP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都３</a:t>
                      </a:r>
                      <a:r>
                        <a:rPr lang="en-US" altLang="ja-JP" sz="12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lang="ja-JP" altLang="en-US" sz="12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endParaRPr lang="en-US" altLang="ja-JP" sz="12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区市町村１</a:t>
                      </a:r>
                      <a:r>
                        <a:rPr lang="en-US" altLang="ja-JP" sz="12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lang="ja-JP" altLang="en-US" sz="12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endParaRPr lang="en-US" altLang="ja-JP" sz="12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9578594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16301"/>
              </p:ext>
            </p:extLst>
          </p:nvPr>
        </p:nvGraphicFramePr>
        <p:xfrm>
          <a:off x="1565920" y="2157948"/>
          <a:ext cx="6768752" cy="1901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971101749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1881750446"/>
                    </a:ext>
                  </a:extLst>
                </a:gridCol>
              </a:tblGrid>
              <a:tr h="1132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保育所、幼保連携型認定こども園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①保育設備、遊ぶ場所、遊具等の消毒・清掃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②給食の配膳・あとかたづけ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③寝具の用意・あとかたづけ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④外国人の児童の保護者とのやりとりに係る通訳及び翻訳</a:t>
                      </a:r>
                      <a:endParaRPr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⑤園外活動時の見守り等</a:t>
                      </a:r>
                      <a:endParaRPr lang="en-US" altLang="ja-JP" sz="120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⑥その他、保育士の負担軽減に資する業務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1842506"/>
                  </a:ext>
                </a:extLst>
              </a:tr>
              <a:tr h="713215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地域型保育事業（小規模保育事業、</a:t>
                      </a:r>
                      <a:endParaRPr kumimoji="1" lang="en-US" altLang="zh-TW" sz="120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zh-TW" altLang="en-US" sz="12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事業所内保育事業（定員</a:t>
                      </a:r>
                      <a:r>
                        <a:rPr kumimoji="1" lang="ja-JP" altLang="en-US" sz="12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r>
                        <a:rPr kumimoji="1" lang="zh-TW" altLang="en-US" sz="12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名以上））、 認証保育所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①園外活動時の見守り等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2209309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29437" y="4005064"/>
            <a:ext cx="8064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実施主体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区市町村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487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9295</TotalTime>
  <Words>388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新細明體</vt:lpstr>
      <vt:lpstr>Arial</vt:lpstr>
      <vt:lpstr>Calibri</vt:lpstr>
      <vt:lpstr>Office ​​テーマ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730</cp:revision>
  <cp:lastPrinted>2020-01-24T00:24:59Z</cp:lastPrinted>
  <dcterms:created xsi:type="dcterms:W3CDTF">2016-05-19T02:07:47Z</dcterms:created>
  <dcterms:modified xsi:type="dcterms:W3CDTF">2020-03-25T08:29:14Z</dcterms:modified>
</cp:coreProperties>
</file>