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89" r:id="rId2"/>
  </p:sldIdLst>
  <p:sldSz cx="9906000" cy="6858000" type="A4"/>
  <p:notesSz cx="9866313" cy="67357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FF99"/>
    <a:srgbClr val="FFFFCC"/>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97" autoAdjust="0"/>
    <p:restoredTop sz="96898" autoAdjust="0"/>
  </p:normalViewPr>
  <p:slideViewPr>
    <p:cSldViewPr>
      <p:cViewPr varScale="1">
        <p:scale>
          <a:sx n="86" d="100"/>
          <a:sy n="86" d="100"/>
        </p:scale>
        <p:origin x="1229" y="67"/>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275402" cy="336788"/>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5589198" y="0"/>
            <a:ext cx="4275402" cy="336788"/>
          </a:xfrm>
          <a:prstGeom prst="rect">
            <a:avLst/>
          </a:prstGeom>
        </p:spPr>
        <p:txBody>
          <a:bodyPr vert="horz" lIns="91434" tIns="45717" rIns="91434" bIns="45717" rtlCol="0"/>
          <a:lstStyle>
            <a:lvl1pPr algn="r">
              <a:defRPr sz="1200"/>
            </a:lvl1pPr>
          </a:lstStyle>
          <a:p>
            <a:fld id="{8502D8E7-DD39-4D12-9A18-EEEB62A1628B}" type="datetimeFigureOut">
              <a:rPr kumimoji="1" lang="ja-JP" altLang="en-US" smtClean="0"/>
              <a:t>2020/3/25</a:t>
            </a:fld>
            <a:endParaRPr kumimoji="1" lang="ja-JP" altLang="en-US"/>
          </a:p>
        </p:txBody>
      </p:sp>
      <p:sp>
        <p:nvSpPr>
          <p:cNvPr id="4" name="スライド イメージ プレースホルダー 3"/>
          <p:cNvSpPr>
            <a:spLocks noGrp="1" noRot="1" noChangeAspect="1"/>
          </p:cNvSpPr>
          <p:nvPr>
            <p:ph type="sldImg" idx="2"/>
          </p:nvPr>
        </p:nvSpPr>
        <p:spPr>
          <a:xfrm>
            <a:off x="3108325" y="504825"/>
            <a:ext cx="3649663" cy="252571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986632" y="3199489"/>
            <a:ext cx="7893050" cy="3031093"/>
          </a:xfrm>
          <a:prstGeom prst="rect">
            <a:avLst/>
          </a:prstGeom>
        </p:spPr>
        <p:txBody>
          <a:bodyPr vert="horz" lIns="91434" tIns="45717" rIns="91434"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397416"/>
            <a:ext cx="4275402" cy="336788"/>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89198" y="6397416"/>
            <a:ext cx="4275402" cy="336788"/>
          </a:xfrm>
          <a:prstGeom prst="rect">
            <a:avLst/>
          </a:prstGeom>
        </p:spPr>
        <p:txBody>
          <a:bodyPr vert="horz" lIns="91434" tIns="45717" rIns="91434" bIns="45717" rtlCol="0" anchor="b"/>
          <a:lstStyle>
            <a:lvl1pPr algn="r">
              <a:defRPr sz="1200"/>
            </a:lvl1pPr>
          </a:lstStyle>
          <a:p>
            <a:fld id="{50F92BDE-5C66-40D8-902A-9FCB991318E3}" type="slidenum">
              <a:rPr kumimoji="1" lang="ja-JP" altLang="en-US" smtClean="0"/>
              <a:t>‹#›</a:t>
            </a:fld>
            <a:endParaRPr kumimoji="1" lang="ja-JP" altLang="en-US"/>
          </a:p>
        </p:txBody>
      </p:sp>
    </p:spTree>
    <p:extLst>
      <p:ext uri="{BB962C8B-B14F-4D97-AF65-F5344CB8AC3E}">
        <p14:creationId xmlns:p14="http://schemas.microsoft.com/office/powerpoint/2010/main" val="7998472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09913" y="504825"/>
            <a:ext cx="3648075" cy="25257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0F92BDE-5C66-40D8-902A-9FCB991318E3}" type="slidenum">
              <a:rPr kumimoji="1" lang="ja-JP" altLang="en-US" smtClean="0"/>
              <a:t>1</a:t>
            </a:fld>
            <a:endParaRPr kumimoji="1" lang="ja-JP" altLang="en-US"/>
          </a:p>
        </p:txBody>
      </p:sp>
    </p:spTree>
    <p:extLst>
      <p:ext uri="{BB962C8B-B14F-4D97-AF65-F5344CB8AC3E}">
        <p14:creationId xmlns:p14="http://schemas.microsoft.com/office/powerpoint/2010/main" val="23664536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6B0FFD6-E72C-4B84-AE1B-77A288B9AC15}" type="datetimeFigureOut">
              <a:rPr kumimoji="1" lang="ja-JP" altLang="en-US" smtClean="0"/>
              <a:t>2020/3/25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CAE529-99A9-4509-977A-F9D774CE30EB}" type="slidenum">
              <a:rPr kumimoji="1" lang="ja-JP" altLang="en-US" smtClean="0"/>
              <a:t>‹#›</a:t>
            </a:fld>
            <a:endParaRPr kumimoji="1" lang="ja-JP" altLang="en-US"/>
          </a:p>
        </p:txBody>
      </p:sp>
    </p:spTree>
    <p:extLst>
      <p:ext uri="{BB962C8B-B14F-4D97-AF65-F5344CB8AC3E}">
        <p14:creationId xmlns:p14="http://schemas.microsoft.com/office/powerpoint/2010/main" val="4183678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6B0FFD6-E72C-4B84-AE1B-77A288B9AC15}" type="datetimeFigureOut">
              <a:rPr kumimoji="1" lang="ja-JP" altLang="en-US" smtClean="0"/>
              <a:t>2020/3/25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CAE529-99A9-4509-977A-F9D774CE30EB}" type="slidenum">
              <a:rPr kumimoji="1" lang="ja-JP" altLang="en-US" smtClean="0"/>
              <a:t>‹#›</a:t>
            </a:fld>
            <a:endParaRPr kumimoji="1" lang="ja-JP" altLang="en-US"/>
          </a:p>
        </p:txBody>
      </p:sp>
    </p:spTree>
    <p:extLst>
      <p:ext uri="{BB962C8B-B14F-4D97-AF65-F5344CB8AC3E}">
        <p14:creationId xmlns:p14="http://schemas.microsoft.com/office/powerpoint/2010/main" val="3586304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41"/>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6B0FFD6-E72C-4B84-AE1B-77A288B9AC15}" type="datetimeFigureOut">
              <a:rPr kumimoji="1" lang="ja-JP" altLang="en-US" smtClean="0"/>
              <a:t>2020/3/25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CAE529-99A9-4509-977A-F9D774CE30EB}" type="slidenum">
              <a:rPr kumimoji="1" lang="ja-JP" altLang="en-US" smtClean="0"/>
              <a:t>‹#›</a:t>
            </a:fld>
            <a:endParaRPr kumimoji="1" lang="ja-JP" altLang="en-US"/>
          </a:p>
        </p:txBody>
      </p:sp>
    </p:spTree>
    <p:extLst>
      <p:ext uri="{BB962C8B-B14F-4D97-AF65-F5344CB8AC3E}">
        <p14:creationId xmlns:p14="http://schemas.microsoft.com/office/powerpoint/2010/main" val="3320370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6B0FFD6-E72C-4B84-AE1B-77A288B9AC15}" type="datetimeFigureOut">
              <a:rPr kumimoji="1" lang="ja-JP" altLang="en-US" smtClean="0"/>
              <a:t>2020/3/25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CAE529-99A9-4509-977A-F9D774CE30EB}" type="slidenum">
              <a:rPr kumimoji="1" lang="ja-JP" altLang="en-US" smtClean="0"/>
              <a:t>‹#›</a:t>
            </a:fld>
            <a:endParaRPr kumimoji="1" lang="ja-JP" altLang="en-US"/>
          </a:p>
        </p:txBody>
      </p:sp>
    </p:spTree>
    <p:extLst>
      <p:ext uri="{BB962C8B-B14F-4D97-AF65-F5344CB8AC3E}">
        <p14:creationId xmlns:p14="http://schemas.microsoft.com/office/powerpoint/2010/main" val="3115822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D6B0FFD6-E72C-4B84-AE1B-77A288B9AC15}" type="datetimeFigureOut">
              <a:rPr kumimoji="1" lang="ja-JP" altLang="en-US" smtClean="0"/>
              <a:t>2020/3/25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CAE529-99A9-4509-977A-F9D774CE30EB}" type="slidenum">
              <a:rPr kumimoji="1" lang="ja-JP" altLang="en-US" smtClean="0"/>
              <a:t>‹#›</a:t>
            </a:fld>
            <a:endParaRPr kumimoji="1" lang="ja-JP" altLang="en-US"/>
          </a:p>
        </p:txBody>
      </p:sp>
    </p:spTree>
    <p:extLst>
      <p:ext uri="{BB962C8B-B14F-4D97-AF65-F5344CB8AC3E}">
        <p14:creationId xmlns:p14="http://schemas.microsoft.com/office/powerpoint/2010/main" val="1848784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6B0FFD6-E72C-4B84-AE1B-77A288B9AC15}" type="datetimeFigureOut">
              <a:rPr kumimoji="1" lang="ja-JP" altLang="en-US" smtClean="0"/>
              <a:t>2020/3/25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0CAE529-99A9-4509-977A-F9D774CE30EB}" type="slidenum">
              <a:rPr kumimoji="1" lang="ja-JP" altLang="en-US" smtClean="0"/>
              <a:t>‹#›</a:t>
            </a:fld>
            <a:endParaRPr kumimoji="1" lang="ja-JP" altLang="en-US"/>
          </a:p>
        </p:txBody>
      </p:sp>
    </p:spTree>
    <p:extLst>
      <p:ext uri="{BB962C8B-B14F-4D97-AF65-F5344CB8AC3E}">
        <p14:creationId xmlns:p14="http://schemas.microsoft.com/office/powerpoint/2010/main" val="491060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4"/>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4"/>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6B0FFD6-E72C-4B84-AE1B-77A288B9AC15}" type="datetimeFigureOut">
              <a:rPr kumimoji="1" lang="ja-JP" altLang="en-US" smtClean="0"/>
              <a:t>2020/3/25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0CAE529-99A9-4509-977A-F9D774CE30EB}" type="slidenum">
              <a:rPr kumimoji="1" lang="ja-JP" altLang="en-US" smtClean="0"/>
              <a:t>‹#›</a:t>
            </a:fld>
            <a:endParaRPr kumimoji="1" lang="ja-JP" altLang="en-US"/>
          </a:p>
        </p:txBody>
      </p:sp>
    </p:spTree>
    <p:extLst>
      <p:ext uri="{BB962C8B-B14F-4D97-AF65-F5344CB8AC3E}">
        <p14:creationId xmlns:p14="http://schemas.microsoft.com/office/powerpoint/2010/main" val="1751966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6B0FFD6-E72C-4B84-AE1B-77A288B9AC15}" type="datetimeFigureOut">
              <a:rPr kumimoji="1" lang="ja-JP" altLang="en-US" smtClean="0"/>
              <a:t>2020/3/25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0CAE529-99A9-4509-977A-F9D774CE30EB}" type="slidenum">
              <a:rPr kumimoji="1" lang="ja-JP" altLang="en-US" smtClean="0"/>
              <a:t>‹#›</a:t>
            </a:fld>
            <a:endParaRPr kumimoji="1" lang="ja-JP" altLang="en-US"/>
          </a:p>
        </p:txBody>
      </p:sp>
    </p:spTree>
    <p:extLst>
      <p:ext uri="{BB962C8B-B14F-4D97-AF65-F5344CB8AC3E}">
        <p14:creationId xmlns:p14="http://schemas.microsoft.com/office/powerpoint/2010/main" val="3183646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6B0FFD6-E72C-4B84-AE1B-77A288B9AC15}" type="datetimeFigureOut">
              <a:rPr kumimoji="1" lang="ja-JP" altLang="en-US" smtClean="0"/>
              <a:t>2020/3/25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0CAE529-99A9-4509-977A-F9D774CE30EB}" type="slidenum">
              <a:rPr kumimoji="1" lang="ja-JP" altLang="en-US" smtClean="0"/>
              <a:t>‹#›</a:t>
            </a:fld>
            <a:endParaRPr kumimoji="1" lang="ja-JP" altLang="en-US"/>
          </a:p>
        </p:txBody>
      </p:sp>
    </p:spTree>
    <p:extLst>
      <p:ext uri="{BB962C8B-B14F-4D97-AF65-F5344CB8AC3E}">
        <p14:creationId xmlns:p14="http://schemas.microsoft.com/office/powerpoint/2010/main" val="995822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6B0FFD6-E72C-4B84-AE1B-77A288B9AC15}" type="datetimeFigureOut">
              <a:rPr kumimoji="1" lang="ja-JP" altLang="en-US" smtClean="0"/>
              <a:t>2020/3/25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0CAE529-99A9-4509-977A-F9D774CE30EB}" type="slidenum">
              <a:rPr kumimoji="1" lang="ja-JP" altLang="en-US" smtClean="0"/>
              <a:t>‹#›</a:t>
            </a:fld>
            <a:endParaRPr kumimoji="1" lang="ja-JP" altLang="en-US"/>
          </a:p>
        </p:txBody>
      </p:sp>
    </p:spTree>
    <p:extLst>
      <p:ext uri="{BB962C8B-B14F-4D97-AF65-F5344CB8AC3E}">
        <p14:creationId xmlns:p14="http://schemas.microsoft.com/office/powerpoint/2010/main" val="2631441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7"/>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40"/>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6B0FFD6-E72C-4B84-AE1B-77A288B9AC15}" type="datetimeFigureOut">
              <a:rPr kumimoji="1" lang="ja-JP" altLang="en-US" smtClean="0"/>
              <a:t>2020/3/25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0CAE529-99A9-4509-977A-F9D774CE30EB}" type="slidenum">
              <a:rPr kumimoji="1" lang="ja-JP" altLang="en-US" smtClean="0"/>
              <a:t>‹#›</a:t>
            </a:fld>
            <a:endParaRPr kumimoji="1" lang="ja-JP" altLang="en-US"/>
          </a:p>
        </p:txBody>
      </p:sp>
    </p:spTree>
    <p:extLst>
      <p:ext uri="{BB962C8B-B14F-4D97-AF65-F5344CB8AC3E}">
        <p14:creationId xmlns:p14="http://schemas.microsoft.com/office/powerpoint/2010/main" val="831764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3"/>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B0FFD6-E72C-4B84-AE1B-77A288B9AC15}" type="datetimeFigureOut">
              <a:rPr kumimoji="1" lang="ja-JP" altLang="en-US" smtClean="0"/>
              <a:t>2020/3/25</a:t>
            </a:fld>
            <a:endParaRPr kumimoji="1" lang="ja-JP" altLang="en-US"/>
          </a:p>
        </p:txBody>
      </p:sp>
      <p:sp>
        <p:nvSpPr>
          <p:cNvPr id="5" name="フッター プレースホルダー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CAE529-99A9-4509-977A-F9D774CE30EB}" type="slidenum">
              <a:rPr kumimoji="1" lang="ja-JP" altLang="en-US" smtClean="0"/>
              <a:t>‹#›</a:t>
            </a:fld>
            <a:endParaRPr kumimoji="1" lang="ja-JP" altLang="en-US"/>
          </a:p>
        </p:txBody>
      </p:sp>
    </p:spTree>
    <p:extLst>
      <p:ext uri="{BB962C8B-B14F-4D97-AF65-F5344CB8AC3E}">
        <p14:creationId xmlns:p14="http://schemas.microsoft.com/office/powerpoint/2010/main" val="19344197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34859" y="1272634"/>
            <a:ext cx="9804223" cy="5543788"/>
          </a:xfrm>
          <a:prstGeom prst="rect">
            <a:avLst/>
          </a:prstGeom>
          <a:gradFill>
            <a:gsLst>
              <a:gs pos="0">
                <a:schemeClr val="accent1">
                  <a:tint val="66000"/>
                  <a:satMod val="160000"/>
                </a:schemeClr>
              </a:gs>
              <a:gs pos="13000">
                <a:schemeClr val="accent1">
                  <a:tint val="44500"/>
                  <a:satMod val="160000"/>
                </a:schemeClr>
              </a:gs>
              <a:gs pos="100000">
                <a:schemeClr val="accent1">
                  <a:tint val="23500"/>
                  <a:satMod val="160000"/>
                </a:schemeClr>
              </a:gs>
            </a:gsLst>
            <a:lin ang="5400000" scaled="0"/>
          </a:gradFill>
          <a:ln w="952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0" y="620688"/>
            <a:ext cx="9906000" cy="400110"/>
          </a:xfrm>
          <a:prstGeom prst="rect">
            <a:avLst/>
          </a:prstGeom>
          <a:ln/>
        </p:spPr>
        <p:style>
          <a:lnRef idx="1">
            <a:schemeClr val="accent1"/>
          </a:lnRef>
          <a:fillRef idx="2">
            <a:schemeClr val="accent1"/>
          </a:fillRef>
          <a:effectRef idx="1">
            <a:schemeClr val="accent1"/>
          </a:effectRef>
          <a:fontRef idx="minor">
            <a:schemeClr val="dk1"/>
          </a:fontRef>
        </p:style>
        <p:txBody>
          <a:bodyPr lIns="91357" tIns="72000" rIns="91357" bIns="0" rtlCol="0" anchor="ctr"/>
          <a:lstStyle>
            <a:defPPr>
              <a:defRPr lang="ja-JP"/>
            </a:defPPr>
            <a:lvl1pPr algn="ctr">
              <a:defRPr sz="2000" b="1">
                <a:latin typeface="メイリオ" panose="020B0604030504040204" pitchFamily="50" charset="-128"/>
                <a:ea typeface="メイリオ" panose="020B0604030504040204" pitchFamily="50" charset="-128"/>
                <a:cs typeface="メイリオ" panose="020B0604030504040204" pitchFamily="50" charset="-128"/>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ja-JP" altLang="en-US" dirty="0"/>
              <a:t>地域における保育人材就労サポート事業について</a:t>
            </a:r>
          </a:p>
        </p:txBody>
      </p:sp>
      <p:sp useBgFill="1">
        <p:nvSpPr>
          <p:cNvPr id="23" name="テキスト ボックス 22"/>
          <p:cNvSpPr txBox="1"/>
          <p:nvPr/>
        </p:nvSpPr>
        <p:spPr>
          <a:xfrm>
            <a:off x="151706" y="1672208"/>
            <a:ext cx="9577184" cy="1108720"/>
          </a:xfrm>
          <a:prstGeom prst="rect">
            <a:avLst/>
          </a:prstGeom>
          <a:ln>
            <a:noFill/>
            <a:prstDash val="dash"/>
          </a:ln>
          <a:effectLst>
            <a:outerShdw blurRad="50800" dist="38100" dir="2700000" algn="tl" rotWithShape="0">
              <a:prstClr val="black">
                <a:alpha val="40000"/>
              </a:prstClr>
            </a:outerShdw>
          </a:effectLst>
        </p:spPr>
        <p:txBody>
          <a:bodyPr wrap="square">
            <a:noAutofit/>
          </a:bodyPr>
          <a:lstStyle/>
          <a:p>
            <a:pPr defTabSz="913575">
              <a:defRPr/>
            </a:pPr>
            <a:endPar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13575">
              <a:defRPr/>
            </a:pPr>
            <a:endPar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13575">
              <a:defRPr/>
            </a:pP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育士の負担軽減を目的として、保育所等において保育補助者や保育に係る周辺業務に従事する人材を確保するため、就労にあたって必要となる知識の付与や就職のサポート等に取り組む区市町村を支援する。</a:t>
            </a:r>
            <a:endPar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正方形/長方形 23"/>
          <p:cNvSpPr/>
          <p:nvPr/>
        </p:nvSpPr>
        <p:spPr bwMode="ltGray">
          <a:xfrm>
            <a:off x="151706" y="1526014"/>
            <a:ext cx="1080120" cy="292388"/>
          </a:xfrm>
          <a:prstGeom prst="rect">
            <a:avLst/>
          </a:prstGeom>
          <a:solidFill>
            <a:schemeClr val="accent6">
              <a:lumMod val="20000"/>
              <a:lumOff val="80000"/>
            </a:schemeClr>
          </a:solidFill>
          <a:ln w="12700">
            <a:solidFill>
              <a:schemeClr val="accent6">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bIns="0" anchor="ctr">
            <a:spAutoFit/>
          </a:bodyPr>
          <a:lstStyle/>
          <a:p>
            <a:pPr eaLnBrk="1" hangingPunct="1">
              <a:defRPr/>
            </a:pPr>
            <a:r>
              <a:rPr lang="en-US" altLang="ja-JP" sz="1600" b="1" dirty="0">
                <a:solidFill>
                  <a:srgbClr val="1C1C1C"/>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600" b="1" dirty="0">
                <a:solidFill>
                  <a:srgbClr val="1C1C1C"/>
                </a:solidFill>
                <a:latin typeface="メイリオ" panose="020B0604030504040204" pitchFamily="50" charset="-128"/>
                <a:ea typeface="メイリオ" panose="020B0604030504040204" pitchFamily="50" charset="-128"/>
                <a:cs typeface="メイリオ" panose="020B0604030504040204" pitchFamily="50" charset="-128"/>
              </a:rPr>
              <a:t>　目的</a:t>
            </a:r>
          </a:p>
        </p:txBody>
      </p:sp>
      <p:sp>
        <p:nvSpPr>
          <p:cNvPr id="21" name="テキスト ボックス 20"/>
          <p:cNvSpPr txBox="1"/>
          <p:nvPr/>
        </p:nvSpPr>
        <p:spPr bwMode="ltGray">
          <a:xfrm>
            <a:off x="174401" y="1095644"/>
            <a:ext cx="1272902" cy="292388"/>
          </a:xfrm>
          <a:prstGeom prst="rect">
            <a:avLst/>
          </a:prstGeom>
          <a:solidFill>
            <a:srgbClr val="00B050"/>
          </a:solidFill>
          <a:ln>
            <a:solidFill>
              <a:srgbClr val="00B050"/>
            </a:solidFill>
          </a:ln>
        </p:spPr>
        <p:txBody>
          <a:bodyPr wrap="square" bIns="0" rtlCol="0">
            <a:spAutoFit/>
          </a:bodyPr>
          <a:lstStyle/>
          <a:p>
            <a:pPr algn="ct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事業内容</a:t>
            </a:r>
            <a:endParaRPr kumimoji="1"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useBgFill="1">
        <p:nvSpPr>
          <p:cNvPr id="59" name="テキスト ボックス 58"/>
          <p:cNvSpPr txBox="1"/>
          <p:nvPr/>
        </p:nvSpPr>
        <p:spPr>
          <a:xfrm>
            <a:off x="151706" y="3078788"/>
            <a:ext cx="9577184" cy="1173078"/>
          </a:xfrm>
          <a:prstGeom prst="rect">
            <a:avLst/>
          </a:prstGeom>
          <a:ln>
            <a:noFill/>
            <a:prstDash val="dash"/>
          </a:ln>
          <a:effectLst>
            <a:outerShdw blurRad="50800" dist="38100" dir="2700000" algn="tl" rotWithShape="0">
              <a:prstClr val="black">
                <a:alpha val="40000"/>
              </a:prstClr>
            </a:outerShdw>
          </a:effectLst>
        </p:spPr>
        <p:txBody>
          <a:bodyPr wrap="square">
            <a:noAutofit/>
          </a:bodyPr>
          <a:lstStyle/>
          <a:p>
            <a:pPr defTabSz="913575">
              <a:defRPr/>
            </a:pPr>
            <a:endPar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13575">
              <a:defRPr/>
            </a:pPr>
            <a:endPar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13575">
              <a:defRPr/>
            </a:pP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○補助率　 　　</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子供家庭区市町村包括補助事業</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defTabSz="913575">
              <a:defRPr/>
            </a:pPr>
            <a:endParaRPr lang="en-US" altLang="ja-JP" sz="300" dirty="0">
              <a:latin typeface="メイリオ" panose="020B0604030504040204" pitchFamily="50" charset="-128"/>
              <a:ea typeface="メイリオ" panose="020B0604030504040204" pitchFamily="50" charset="-128"/>
              <a:cs typeface="メイリオ" panose="020B0604030504040204" pitchFamily="50" charset="-128"/>
            </a:endParaRPr>
          </a:p>
          <a:p>
            <a:pPr defTabSz="913575">
              <a:defRPr/>
            </a:pPr>
            <a:endParaRPr lang="en-US" altLang="ja-JP" sz="300" dirty="0">
              <a:latin typeface="メイリオ" panose="020B0604030504040204" pitchFamily="50" charset="-128"/>
              <a:ea typeface="メイリオ" panose="020B0604030504040204" pitchFamily="50" charset="-128"/>
              <a:cs typeface="メイリオ" panose="020B0604030504040204" pitchFamily="50" charset="-128"/>
            </a:endParaRPr>
          </a:p>
          <a:p>
            <a:pPr defTabSz="913575">
              <a:defRPr/>
            </a:pPr>
            <a:endParaRPr lang="en-US" altLang="ja-JP" sz="300" dirty="0">
              <a:latin typeface="メイリオ" panose="020B0604030504040204" pitchFamily="50" charset="-128"/>
              <a:ea typeface="メイリオ" panose="020B0604030504040204" pitchFamily="50" charset="-128"/>
              <a:cs typeface="メイリオ" panose="020B0604030504040204" pitchFamily="50" charset="-128"/>
            </a:endParaRPr>
          </a:p>
          <a:p>
            <a:pPr defTabSz="913575">
              <a:defRPr/>
            </a:pP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○補助基準額 　</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区市町村あたり</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3,000</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千円</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正方形/長方形 25"/>
          <p:cNvSpPr/>
          <p:nvPr/>
        </p:nvSpPr>
        <p:spPr bwMode="ltGray">
          <a:xfrm>
            <a:off x="173857" y="2924944"/>
            <a:ext cx="1466776" cy="292388"/>
          </a:xfrm>
          <a:prstGeom prst="rect">
            <a:avLst/>
          </a:prstGeom>
          <a:solidFill>
            <a:schemeClr val="accent6">
              <a:lumMod val="20000"/>
              <a:lumOff val="80000"/>
            </a:schemeClr>
          </a:solidFill>
          <a:ln w="12700">
            <a:solidFill>
              <a:schemeClr val="accent6">
                <a:lumMod val="40000"/>
                <a:lumOff val="6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bIns="0" anchor="ctr">
            <a:spAutoFit/>
          </a:bodyPr>
          <a:lstStyle/>
          <a:p>
            <a:pPr eaLnBrk="1" hangingPunct="1">
              <a:defRPr/>
            </a:pPr>
            <a:r>
              <a:rPr lang="en-US" altLang="ja-JP" sz="1600" b="1" dirty="0">
                <a:solidFill>
                  <a:srgbClr val="1C1C1C"/>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600" b="1" dirty="0">
                <a:solidFill>
                  <a:srgbClr val="1C1C1C"/>
                </a:solidFill>
                <a:latin typeface="メイリオ" panose="020B0604030504040204" pitchFamily="50" charset="-128"/>
                <a:ea typeface="メイリオ" panose="020B0604030504040204" pitchFamily="50" charset="-128"/>
                <a:cs typeface="メイリオ" panose="020B0604030504040204" pitchFamily="50" charset="-128"/>
              </a:rPr>
              <a:t>　補助概要</a:t>
            </a:r>
          </a:p>
        </p:txBody>
      </p:sp>
      <p:sp useBgFill="1">
        <p:nvSpPr>
          <p:cNvPr id="48" name="テキスト ボックス 47"/>
          <p:cNvSpPr txBox="1"/>
          <p:nvPr/>
        </p:nvSpPr>
        <p:spPr>
          <a:xfrm>
            <a:off x="173856" y="4554706"/>
            <a:ext cx="9555033" cy="2114654"/>
          </a:xfrm>
          <a:prstGeom prst="rect">
            <a:avLst/>
          </a:prstGeom>
          <a:ln>
            <a:noFill/>
            <a:prstDash val="dash"/>
          </a:ln>
          <a:effectLst>
            <a:outerShdw blurRad="50800" dist="38100" dir="2700000" algn="tl" rotWithShape="0">
              <a:prstClr val="black">
                <a:alpha val="40000"/>
              </a:prstClr>
            </a:outerShdw>
          </a:effectLst>
        </p:spPr>
        <p:txBody>
          <a:bodyPr wrap="square">
            <a:noAutofit/>
          </a:bodyPr>
          <a:lstStyle/>
          <a:p>
            <a:pPr defTabSz="913575">
              <a:defRPr/>
            </a:pPr>
            <a:endParaRPr lang="en-US" altLang="ja-JP" sz="10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13575">
              <a:defRPr/>
            </a:pPr>
            <a:endParaRPr lang="en-US" altLang="ja-JP" sz="10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13575">
              <a:defRPr/>
            </a:pPr>
            <a:r>
              <a:rPr lang="ja-JP" altLang="en-US" sz="160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○保育所等での就労にあたって必要な講習の実施</a:t>
            </a:r>
            <a:endParaRPr lang="en-US" altLang="ja-JP" sz="16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13575">
              <a:defRPr/>
            </a:pPr>
            <a:endParaRPr lang="en-US" altLang="ja-JP" sz="3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13575">
              <a:defRPr/>
            </a:pPr>
            <a:endParaRPr lang="ja-JP" altLang="en-US" sz="3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13575">
              <a:defRPr/>
            </a:pPr>
            <a:r>
              <a:rPr lang="ja-JP" altLang="en-US" sz="160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○保育の実践的な技術を学ぶ実習の実施</a:t>
            </a:r>
            <a:endParaRPr lang="en-US" altLang="ja-JP" sz="16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13575">
              <a:defRPr/>
            </a:pPr>
            <a:endParaRPr lang="en-US" altLang="ja-JP" sz="3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13575">
              <a:defRPr/>
            </a:pPr>
            <a:endParaRPr lang="ja-JP" altLang="en-US" sz="3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13575">
              <a:defRPr/>
            </a:pPr>
            <a:r>
              <a:rPr lang="ja-JP" altLang="en-US" sz="160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○保育分野におけるキャリア形成に関する相談会</a:t>
            </a:r>
            <a:endParaRPr lang="en-US" altLang="ja-JP" sz="16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13575">
              <a:defRPr/>
            </a:pPr>
            <a:endParaRPr lang="en-US" altLang="ja-JP" sz="3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13575">
              <a:defRPr/>
            </a:pPr>
            <a:endParaRPr lang="ja-JP" altLang="en-US" sz="3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13575">
              <a:defRPr/>
            </a:pPr>
            <a:r>
              <a:rPr lang="ja-JP" altLang="en-US" sz="160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○保育事業者との就職面接会の実施</a:t>
            </a:r>
            <a:endParaRPr lang="en-US" altLang="ja-JP" sz="16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13575">
              <a:defRPr/>
            </a:pPr>
            <a:endParaRPr lang="en-US" altLang="ja-JP" sz="3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13575">
              <a:defRPr/>
            </a:pPr>
            <a:endParaRPr lang="ja-JP" altLang="en-US" sz="3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13575">
              <a:defRPr/>
            </a:pPr>
            <a:r>
              <a:rPr lang="ja-JP" altLang="en-US" sz="160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○その他地域の実情に応じた人材確保に向けた取組</a:t>
            </a:r>
            <a:endPar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正方形/長方形 46"/>
          <p:cNvSpPr/>
          <p:nvPr/>
        </p:nvSpPr>
        <p:spPr bwMode="ltGray">
          <a:xfrm>
            <a:off x="173856" y="4404181"/>
            <a:ext cx="2546895" cy="292388"/>
          </a:xfrm>
          <a:prstGeom prst="rect">
            <a:avLst/>
          </a:prstGeom>
          <a:solidFill>
            <a:schemeClr val="accent6">
              <a:lumMod val="20000"/>
              <a:lumOff val="80000"/>
            </a:schemeClr>
          </a:solidFill>
          <a:ln w="12700">
            <a:solidFill>
              <a:schemeClr val="accent6">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bIns="0" anchor="ctr">
            <a:spAutoFit/>
          </a:bodyPr>
          <a:lstStyle/>
          <a:p>
            <a:pPr eaLnBrk="1" hangingPunct="1">
              <a:defRPr/>
            </a:pPr>
            <a:r>
              <a:rPr lang="en-US" altLang="ja-JP" sz="1600" b="1" dirty="0">
                <a:solidFill>
                  <a:srgbClr val="1C1C1C"/>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600" b="1" dirty="0">
                <a:solidFill>
                  <a:srgbClr val="1C1C1C"/>
                </a:solidFill>
                <a:latin typeface="メイリオ" panose="020B0604030504040204" pitchFamily="50" charset="-128"/>
                <a:ea typeface="メイリオ" panose="020B0604030504040204" pitchFamily="50" charset="-128"/>
                <a:cs typeface="メイリオ" panose="020B0604030504040204" pitchFamily="50" charset="-128"/>
              </a:rPr>
              <a:t>　事業メニュー（案）</a:t>
            </a:r>
          </a:p>
        </p:txBody>
      </p:sp>
      <p:pic>
        <p:nvPicPr>
          <p:cNvPr id="11" name="Picture 10" descr="https://1.bp.blogspot.com/-0i23ew9GG2Y/WUdY0vo6NDI/AAAAAAABFAI/q4dN5HRW6I0WDIFBQJP39RCAjcyoFeaPwCLcBGAs/s800/kids_jidou_club.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89304" y="4797152"/>
            <a:ext cx="1561412" cy="1581751"/>
          </a:xfrm>
          <a:prstGeom prst="rect">
            <a:avLst/>
          </a:prstGeom>
          <a:noFill/>
          <a:extLst>
            <a:ext uri="{909E8E84-426E-40DD-AFC4-6F175D3DCCD1}">
              <a14:hiddenFill xmlns:a14="http://schemas.microsoft.com/office/drawing/2010/main">
                <a:solidFill>
                  <a:srgbClr val="FFFFFF"/>
                </a:solidFill>
              </a14:hiddenFill>
            </a:ext>
          </a:extLst>
        </p:spPr>
      </p:pic>
      <p:sp>
        <p:nvSpPr>
          <p:cNvPr id="12" name="テキスト ボックス 11"/>
          <p:cNvSpPr txBox="1"/>
          <p:nvPr/>
        </p:nvSpPr>
        <p:spPr>
          <a:xfrm>
            <a:off x="19593" y="44624"/>
            <a:ext cx="2159737" cy="338554"/>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ja-JP" altLang="en-US" sz="1600" dirty="0">
                <a:solidFill>
                  <a:sysClr val="windowText" lastClr="000000"/>
                </a:solidFill>
              </a:rPr>
              <a:t>令和２</a:t>
            </a:r>
            <a:r>
              <a:rPr kumimoji="1" lang="ja-JP" altLang="en-US" sz="1600" dirty="0">
                <a:solidFill>
                  <a:sysClr val="windowText" lastClr="000000"/>
                </a:solidFill>
              </a:rPr>
              <a:t>年度新規事項</a:t>
            </a:r>
          </a:p>
        </p:txBody>
      </p:sp>
    </p:spTree>
    <p:extLst>
      <p:ext uri="{BB962C8B-B14F-4D97-AF65-F5344CB8AC3E}">
        <p14:creationId xmlns:p14="http://schemas.microsoft.com/office/powerpoint/2010/main" val="188173187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7369</TotalTime>
  <Words>170</Words>
  <Application>Microsoft Office PowerPoint</Application>
  <PresentationFormat>A4 210 x 297 mm</PresentationFormat>
  <Paragraphs>32</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メイリオ</vt:lpstr>
      <vt:lpstr>Arial</vt:lpstr>
      <vt:lpstr>Calibri</vt:lpstr>
      <vt:lpstr>Office ​​テーマ</vt:lpstr>
      <vt:lpstr>PowerPoint プレゼンテーション</vt:lpstr>
    </vt:vector>
  </TitlesOfParts>
  <Company>TAIMS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東京都</dc:creator>
  <cp:lastModifiedBy>東京都</cp:lastModifiedBy>
  <cp:revision>574</cp:revision>
  <cp:lastPrinted>2020-01-09T07:08:51Z</cp:lastPrinted>
  <dcterms:created xsi:type="dcterms:W3CDTF">2016-05-19T02:07:47Z</dcterms:created>
  <dcterms:modified xsi:type="dcterms:W3CDTF">2020-03-25T08:29:22Z</dcterms:modified>
</cp:coreProperties>
</file>